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irdre" initials="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110" d="100"/>
          <a:sy n="110" d="100"/>
        </p:scale>
        <p:origin x="-792" y="115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ga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6521C-613D-4CD2-A859-6E74FBAE77F0}" type="datetimeFigureOut">
              <a:rPr lang="ga-IE" smtClean="0"/>
              <a:pPr/>
              <a:t>26/09/2012</a:t>
            </a:fld>
            <a:endParaRPr lang="ga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ga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5E88A-299C-4828-BDC8-329C14C180AE}" type="slidenum">
              <a:rPr lang="ga-IE" smtClean="0"/>
              <a:pPr/>
              <a:t>‹#›</a:t>
            </a:fld>
            <a:endParaRPr lang="ga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ga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0FEF6-2390-442A-951E-00635FF7FC08}" type="datetimeFigureOut">
              <a:rPr lang="ga-IE" smtClean="0"/>
              <a:pPr/>
              <a:t>26/09/2012</a:t>
            </a:fld>
            <a:endParaRPr lang="ga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ga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ga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ga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47997-6BB7-4738-9F22-9FB6B06EB51D}" type="slidenum">
              <a:rPr lang="ga-IE" smtClean="0"/>
              <a:pPr/>
              <a:t>‹#›</a:t>
            </a:fld>
            <a:endParaRPr lang="ga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ga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47997-6BB7-4738-9F22-9FB6B06EB51D}" type="slidenum">
              <a:rPr lang="ga-IE" smtClean="0"/>
              <a:pPr/>
              <a:t>1</a:t>
            </a:fld>
            <a:endParaRPr lang="ga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ga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47997-6BB7-4738-9F22-9FB6B06EB51D}" type="slidenum">
              <a:rPr lang="ga-IE" smtClean="0"/>
              <a:pPr/>
              <a:t>2</a:t>
            </a:fld>
            <a:endParaRPr lang="ga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ga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47997-6BB7-4738-9F22-9FB6B06EB51D}" type="slidenum">
              <a:rPr lang="ga-IE" smtClean="0"/>
              <a:pPr/>
              <a:t>3</a:t>
            </a:fld>
            <a:endParaRPr lang="ga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 </a:t>
            </a:r>
            <a:r>
              <a:rPr lang="en-US" dirty="0" err="1" smtClean="0"/>
              <a:t>cinnte</a:t>
            </a:r>
            <a:r>
              <a:rPr lang="en-US" dirty="0" smtClean="0"/>
              <a:t> </a:t>
            </a:r>
            <a:r>
              <a:rPr lang="en-US" dirty="0" err="1" smtClean="0"/>
              <a:t>dearfach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</a:t>
            </a:r>
            <a:r>
              <a:rPr lang="en-IE" noProof="0" dirty="0" smtClean="0"/>
              <a:t>Master</a:t>
            </a:r>
            <a:r>
              <a:rPr lang="en-US" dirty="0" smtClean="0"/>
              <a:t>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304801"/>
            <a:ext cx="5829300" cy="1016000"/>
          </a:xfrm>
        </p:spPr>
        <p:txBody>
          <a:bodyPr>
            <a:normAutofit fontScale="90000"/>
          </a:bodyPr>
          <a:lstStyle/>
          <a:p>
            <a:pPr algn="l"/>
            <a:r>
              <a:rPr lang="en-IE" sz="2800" dirty="0" smtClean="0"/>
              <a:t/>
            </a:r>
            <a:br>
              <a:rPr lang="en-IE" sz="2800" dirty="0" smtClean="0"/>
            </a:br>
            <a:r>
              <a:rPr lang="en-IE" sz="4000" b="1" dirty="0" smtClean="0"/>
              <a:t>Saol Sóisialta		         </a:t>
            </a:r>
            <a:r>
              <a:rPr lang="ga-IE" sz="1600" b="1" dirty="0" smtClean="0"/>
              <a:t>Réamhobair 1</a:t>
            </a:r>
            <a:r>
              <a:rPr lang="ga-IE" dirty="0" smtClean="0"/>
              <a:t/>
            </a:r>
            <a:br>
              <a:rPr lang="ga-IE" dirty="0" smtClean="0"/>
            </a:br>
            <a:endParaRPr lang="ga-IE" dirty="0"/>
          </a:p>
        </p:txBody>
      </p:sp>
      <p:sp>
        <p:nvSpPr>
          <p:cNvPr id="6" name="Right Arrow 5"/>
          <p:cNvSpPr/>
          <p:nvPr/>
        </p:nvSpPr>
        <p:spPr>
          <a:xfrm flipV="1">
            <a:off x="685800" y="914400"/>
            <a:ext cx="4572000" cy="45719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685800" y="1143000"/>
            <a:ext cx="5562600" cy="7010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4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Ócáidí Móra</a:t>
            </a: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ga-IE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E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Féach ar na hócáidí seo, an bhfuil a fhios agat cad iad?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IE" sz="1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E" sz="4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Tráth na gceist</a:t>
            </a:r>
          </a:p>
          <a:p>
            <a:pPr marL="0" marR="0" lvl="0" indent="0" algn="ctr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E" sz="4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Tóraíocht Taisce </a:t>
            </a:r>
          </a:p>
          <a:p>
            <a:pPr marL="0" marR="0" lvl="0" indent="0" algn="ctr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E" sz="4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Ceolchoirm</a:t>
            </a:r>
          </a:p>
          <a:p>
            <a:pPr marL="0" marR="0" lvl="0" indent="0" algn="ctr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E" sz="4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Lá Spóirt</a:t>
            </a:r>
          </a:p>
          <a:p>
            <a:pPr marL="0" marR="0" lvl="0" indent="0" algn="ctr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E" sz="4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Seachtain na Gaeilge</a:t>
            </a:r>
          </a:p>
          <a:p>
            <a:pPr marL="0" marR="0" lvl="0" indent="0" algn="ctr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E" sz="4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Seachtain na Leabhar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IE" sz="1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IE" sz="13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I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lnSpc>
                <a:spcPct val="170000"/>
              </a:lnSpc>
              <a:spcBef>
                <a:spcPct val="20000"/>
              </a:spcBef>
            </a:pPr>
            <a:r>
              <a:rPr kumimoji="0" lang="en-IE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Cad iad na hócáidí móra </a:t>
            </a:r>
            <a:r>
              <a:rPr lang="en-IE" sz="3800" dirty="0" smtClean="0"/>
              <a:t>a bhíonn ar </a:t>
            </a:r>
            <a:r>
              <a:rPr kumimoji="0" lang="en-IE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siúl i do scoil féin? Scríobh liosta dóibh agus cuir       in aice leis na cinn is maith leat agus       in aice leis na cinn nach maith leat.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IE" sz="3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IE" sz="3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E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Cad atá ag an duine in aice leat?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IE" sz="1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IE" sz="1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IE" sz="1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IE" sz="1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ga-IE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220" name="Picture 4" descr="http://2.bp.blogspot.com/-Xt2cU_sn3uc/Tc_3vYjLErI/AAAAAAAAAMo/9MuumkSF__U/s1600/unhappy_fac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6477000"/>
            <a:ext cx="351216" cy="324000"/>
          </a:xfrm>
          <a:prstGeom prst="rect">
            <a:avLst/>
          </a:prstGeom>
          <a:noFill/>
        </p:spPr>
      </p:pic>
      <p:pic>
        <p:nvPicPr>
          <p:cNvPr id="9218" name="Picture 2" descr="http://www.freewebby.com/smiley-face/smiley-fac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6019800"/>
            <a:ext cx="324000" cy="3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6172200" cy="7239000"/>
          </a:xfrm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GB" sz="1800" dirty="0" smtClean="0"/>
              <a:t>Cad iad na rudaí a bhfuil suim agat iontu tar éis am scoile?</a:t>
            </a:r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r>
              <a:rPr lang="en-GB" sz="2000" dirty="0" smtClean="0"/>
              <a:t>Roghnaigh focail ó gach colún thuas chun abairtí atá fíor</a:t>
            </a:r>
          </a:p>
          <a:p>
            <a:pPr>
              <a:buNone/>
            </a:pPr>
            <a:r>
              <a:rPr lang="en-GB" sz="2000" dirty="0" smtClean="0"/>
              <a:t>fút féin a scríobh. Mar shampla:</a:t>
            </a:r>
          </a:p>
          <a:p>
            <a:pPr>
              <a:buNone/>
            </a:pPr>
            <a:endParaRPr lang="en-GB" sz="1200" dirty="0" smtClean="0"/>
          </a:p>
          <a:p>
            <a:pPr algn="ctr">
              <a:buNone/>
            </a:pPr>
            <a:r>
              <a:rPr lang="en-GB" sz="2000" dirty="0" smtClean="0">
                <a:latin typeface="AR CENA" pitchFamily="2" charset="0"/>
              </a:rPr>
              <a:t>Is maith liom caife a ól le cairde.</a:t>
            </a:r>
          </a:p>
          <a:p>
            <a:pPr>
              <a:buNone/>
            </a:pPr>
            <a:r>
              <a:rPr lang="en-GB" sz="2000" dirty="0" smtClean="0"/>
              <a:t>Féach ar an gceist:</a:t>
            </a:r>
          </a:p>
          <a:p>
            <a:pPr algn="ctr">
              <a:buNone/>
            </a:pPr>
            <a:r>
              <a:rPr lang="en-GB" sz="2000" dirty="0" smtClean="0">
                <a:latin typeface="AR CENA" pitchFamily="2" charset="0"/>
              </a:rPr>
              <a:t>An dtaitníonn bailé leat?</a:t>
            </a:r>
          </a:p>
          <a:p>
            <a:pPr>
              <a:buNone/>
            </a:pPr>
            <a:r>
              <a:rPr lang="en-GB" sz="2000" dirty="0" smtClean="0"/>
              <a:t>Agus an freagra:</a:t>
            </a:r>
          </a:p>
          <a:p>
            <a:pPr algn="ctr">
              <a:buNone/>
            </a:pPr>
            <a:r>
              <a:rPr lang="en-GB" sz="2000" dirty="0" smtClean="0">
                <a:latin typeface="AR CENA" pitchFamily="2" charset="0"/>
              </a:rPr>
              <a:t>			Taitníonn / ní thaitníonn </a:t>
            </a:r>
            <a:r>
              <a:rPr lang="en-GB" sz="2000" dirty="0" smtClean="0"/>
              <a:t>			</a:t>
            </a:r>
          </a:p>
          <a:p>
            <a:pPr>
              <a:buNone/>
            </a:pPr>
            <a:endParaRPr lang="ga-IE" sz="20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304800"/>
            <a:ext cx="5829300" cy="101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ight Arrow 4"/>
          <p:cNvSpPr/>
          <p:nvPr/>
        </p:nvSpPr>
        <p:spPr>
          <a:xfrm flipV="1">
            <a:off x="609600" y="609600"/>
            <a:ext cx="4572000" cy="45719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3400" y="152400"/>
            <a:ext cx="58293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Saol Sóisialta	</a:t>
            </a:r>
            <a:r>
              <a:rPr kumimoji="0" lang="en-IE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kumimoji="0" lang="ga-IE" sz="56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Réamhobair 2</a:t>
            </a:r>
            <a:r>
              <a:rPr kumimoji="0" lang="ga-IE" sz="5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5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56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81001" y="1295400"/>
          <a:ext cx="58674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399"/>
                <a:gridCol w="990600"/>
                <a:gridCol w="2134924"/>
                <a:gridCol w="1446477"/>
              </a:tblGrid>
              <a:tr h="3124200">
                <a:tc>
                  <a:txBody>
                    <a:bodyPr/>
                    <a:lstStyle/>
                    <a:p>
                      <a:endParaRPr lang="en-IE" sz="1600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en-IE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Is maith liom</a:t>
                      </a:r>
                    </a:p>
                    <a:p>
                      <a:r>
                        <a:rPr lang="en-IE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Is breá liom </a:t>
                      </a:r>
                    </a:p>
                    <a:p>
                      <a:endParaRPr lang="en-IE" sz="1600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  <a:p>
                      <a:endParaRPr lang="en-IE" sz="1600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  <a:p>
                      <a:endParaRPr lang="en-IE" sz="1600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  <a:p>
                      <a:endParaRPr lang="en-IE" sz="16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600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en-IE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dul</a:t>
                      </a:r>
                      <a:r>
                        <a:rPr lang="en-IE" sz="16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dul</a:t>
                      </a:r>
                      <a:r>
                        <a:rPr lang="en-IE" sz="16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go dtí</a:t>
                      </a:r>
                      <a:endParaRPr lang="en-IE" sz="1600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600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en-IE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ceolchoirmeacha</a:t>
                      </a:r>
                    </a:p>
                    <a:p>
                      <a:r>
                        <a:rPr lang="en-IE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an phictiúrlann</a:t>
                      </a:r>
                    </a:p>
                    <a:p>
                      <a:r>
                        <a:rPr lang="en-IE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ag siopadóireacht</a:t>
                      </a:r>
                    </a:p>
                    <a:p>
                      <a:r>
                        <a:rPr lang="en-IE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caife</a:t>
                      </a:r>
                    </a:p>
                    <a:p>
                      <a:r>
                        <a:rPr lang="en-IE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peil</a:t>
                      </a:r>
                    </a:p>
                    <a:p>
                      <a:r>
                        <a:rPr lang="en-IE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cispheil</a:t>
                      </a:r>
                    </a:p>
                    <a:p>
                      <a:r>
                        <a:rPr lang="en-IE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leadóg</a:t>
                      </a:r>
                    </a:p>
                    <a:p>
                      <a:r>
                        <a:rPr lang="en-IE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ceol</a:t>
                      </a:r>
                    </a:p>
                    <a:p>
                      <a:r>
                        <a:rPr lang="en-IE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amhráin</a:t>
                      </a:r>
                    </a:p>
                    <a:p>
                      <a:r>
                        <a:rPr lang="en-IE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bailé</a:t>
                      </a:r>
                    </a:p>
                    <a:p>
                      <a:r>
                        <a:rPr lang="en-IE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díospóireachtaí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600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en-IE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a imirt</a:t>
                      </a:r>
                    </a:p>
                    <a:p>
                      <a:r>
                        <a:rPr lang="en-IE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a ithe</a:t>
                      </a:r>
                    </a:p>
                    <a:p>
                      <a:r>
                        <a:rPr lang="en-IE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a ól (le cairde)</a:t>
                      </a:r>
                    </a:p>
                    <a:p>
                      <a:r>
                        <a:rPr lang="en-IE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a sheinm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a dhéanamh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a chanadh</a:t>
                      </a:r>
                      <a:endParaRPr lang="en-IE" sz="16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 flipV="1">
            <a:off x="609600" y="609600"/>
            <a:ext cx="4572000" cy="45719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3400" y="152400"/>
            <a:ext cx="58293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Saol Sóisialta	</a:t>
            </a:r>
            <a:r>
              <a:rPr kumimoji="0" lang="en-IE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kumimoji="0" lang="ga-IE" sz="56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Réamhobair </a:t>
            </a:r>
            <a:r>
              <a:rPr kumimoji="0" lang="en-IE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r>
              <a:rPr kumimoji="0" lang="ga-IE" sz="5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5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5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990600"/>
            <a:ext cx="5638800" cy="13388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b="1" i="1" dirty="0" smtClean="0"/>
              <a:t>An dtaitníonn________________ leat? </a:t>
            </a:r>
          </a:p>
          <a:p>
            <a:pPr algn="ctr"/>
            <a:r>
              <a:rPr lang="en-IE" b="1" i="1" dirty="0" smtClean="0"/>
              <a:t>Taitníonn / Ní thaitníonn</a:t>
            </a:r>
          </a:p>
          <a:p>
            <a:pPr algn="ctr"/>
            <a:endParaRPr lang="en-IE" b="1" i="1" dirty="0" smtClean="0"/>
          </a:p>
          <a:p>
            <a:pPr algn="ctr"/>
            <a:endParaRPr lang="en-IE" b="1" i="1" dirty="0" smtClean="0"/>
          </a:p>
          <a:p>
            <a:endParaRPr lang="en-IE" b="1" i="1" dirty="0" smtClean="0"/>
          </a:p>
          <a:p>
            <a:endParaRPr lang="en-IE" b="1" i="1" dirty="0" smtClean="0"/>
          </a:p>
          <a:p>
            <a:endParaRPr lang="en-IE" b="1" i="1" dirty="0" smtClean="0"/>
          </a:p>
          <a:p>
            <a:endParaRPr lang="en-IE" b="1" i="1" dirty="0" smtClean="0"/>
          </a:p>
          <a:p>
            <a:endParaRPr lang="en-IE" b="1" i="1" dirty="0" smtClean="0"/>
          </a:p>
          <a:p>
            <a:endParaRPr lang="en-IE" b="1" i="1" dirty="0" smtClean="0"/>
          </a:p>
          <a:p>
            <a:endParaRPr lang="en-IE" b="1" i="1" dirty="0" smtClean="0"/>
          </a:p>
          <a:p>
            <a:endParaRPr lang="en-IE" b="1" i="1" dirty="0" smtClean="0"/>
          </a:p>
          <a:p>
            <a:endParaRPr lang="en-IE" b="1" i="1" dirty="0" smtClean="0"/>
          </a:p>
          <a:p>
            <a:endParaRPr lang="en-IE" b="1" i="1" dirty="0" smtClean="0"/>
          </a:p>
          <a:p>
            <a:endParaRPr lang="en-IE" b="1" i="1" dirty="0" smtClean="0"/>
          </a:p>
          <a:p>
            <a:endParaRPr lang="en-IE" b="1" i="1" dirty="0" smtClean="0"/>
          </a:p>
          <a:p>
            <a:endParaRPr lang="en-IE" b="1" i="1" dirty="0" smtClean="0"/>
          </a:p>
          <a:p>
            <a:endParaRPr lang="en-IE" b="1" i="1" dirty="0" smtClean="0"/>
          </a:p>
          <a:p>
            <a:endParaRPr lang="en-IE" b="1" i="1" dirty="0" smtClean="0"/>
          </a:p>
          <a:p>
            <a:endParaRPr lang="en-IE" b="1" i="1" dirty="0" smtClean="0"/>
          </a:p>
          <a:p>
            <a:pPr algn="ctr"/>
            <a:endParaRPr lang="en-IE" b="1" i="1" dirty="0" smtClean="0"/>
          </a:p>
          <a:p>
            <a:pPr algn="ctr"/>
            <a:endParaRPr lang="en-IE" b="1" i="1" dirty="0" smtClean="0"/>
          </a:p>
          <a:p>
            <a:pPr algn="ctr"/>
            <a:endParaRPr lang="en-IE" b="1" i="1" dirty="0" smtClean="0"/>
          </a:p>
          <a:p>
            <a:pPr algn="ctr"/>
            <a:r>
              <a:rPr lang="en-IE" b="1" i="1" dirty="0" smtClean="0"/>
              <a:t>Taitníonn Craobh na hÉireann le Tomás</a:t>
            </a:r>
          </a:p>
          <a:p>
            <a:pPr algn="ctr"/>
            <a:endParaRPr lang="en-IE" b="1" i="1" dirty="0" smtClean="0"/>
          </a:p>
          <a:p>
            <a:pPr algn="ctr"/>
            <a:r>
              <a:rPr lang="en-IE" b="1" i="1" dirty="0" smtClean="0"/>
              <a:t>Ní thaitníonn Seachtain na Gaeilge le Síle.</a:t>
            </a:r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38200" y="2057400"/>
          <a:ext cx="5334000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219200"/>
                <a:gridCol w="1257300"/>
                <a:gridCol w="1333500"/>
              </a:tblGrid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Imeacht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Tú féin 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Duine 1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Duine 2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E" sz="1600" dirty="0" smtClean="0"/>
                    </a:p>
                    <a:p>
                      <a:r>
                        <a:rPr lang="en-IE" sz="1600" dirty="0" smtClean="0"/>
                        <a:t>Seachtain na Gaeilge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E" sz="1600" dirty="0" smtClean="0"/>
                    </a:p>
                    <a:p>
                      <a:r>
                        <a:rPr lang="en-IE" sz="1600" dirty="0" smtClean="0"/>
                        <a:t>Ceolchoirm na Scoile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E" sz="1600" dirty="0" smtClean="0"/>
                    </a:p>
                    <a:p>
                      <a:r>
                        <a:rPr lang="en-IE" sz="1600" dirty="0" smtClean="0"/>
                        <a:t>An </a:t>
                      </a:r>
                      <a:r>
                        <a:rPr lang="ga-IE" sz="1600" noProof="0" dirty="0" smtClean="0"/>
                        <a:t>Eoraifís</a:t>
                      </a:r>
                      <a:r>
                        <a:rPr lang="ga-IE" sz="1600" baseline="0" noProof="0" dirty="0" smtClean="0"/>
                        <a:t> </a:t>
                      </a:r>
                    </a:p>
                    <a:p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E" sz="1600" dirty="0" smtClean="0"/>
                    </a:p>
                    <a:p>
                      <a:r>
                        <a:rPr lang="en-IE" sz="1600" dirty="0" smtClean="0"/>
                        <a:t>Craobh na hÉireann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E" sz="1600" dirty="0" smtClean="0"/>
                    </a:p>
                    <a:p>
                      <a:r>
                        <a:rPr lang="ga-IE" sz="1600" noProof="0" dirty="0" smtClean="0"/>
                        <a:t>Samhain</a:t>
                      </a:r>
                    </a:p>
                    <a:p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6172200" cy="69342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IE" sz="1900" dirty="0" smtClean="0"/>
              <a:t>Éist leis an mír agus freagair na ceisteanna.</a:t>
            </a:r>
          </a:p>
          <a:p>
            <a:pPr lvl="0">
              <a:buNone/>
            </a:pPr>
            <a:endParaRPr lang="en-IE" sz="2400" dirty="0" smtClean="0"/>
          </a:p>
          <a:p>
            <a:pPr lvl="0">
              <a:buFont typeface="+mj-lt"/>
              <a:buAutoNum type="arabicPeriod"/>
            </a:pPr>
            <a:r>
              <a:rPr lang="en-IE" sz="2400" dirty="0" smtClean="0"/>
              <a:t>Cad iad na hócáidí móra a luann Aoife? </a:t>
            </a:r>
          </a:p>
          <a:p>
            <a:pPr lvl="0">
              <a:buFont typeface="+mj-lt"/>
              <a:buAutoNum type="arabicPeriod"/>
            </a:pPr>
            <a:endParaRPr lang="en-IE" sz="2400" dirty="0" smtClean="0"/>
          </a:p>
          <a:p>
            <a:pPr lvl="0">
              <a:buFont typeface="+mj-lt"/>
              <a:buAutoNum type="arabicPeriod"/>
            </a:pPr>
            <a:r>
              <a:rPr lang="en-IE" sz="2400" dirty="0" smtClean="0"/>
              <a:t>Ní bhíonn na hócáidí céanna ar siúl gach bliain a deir sí, cén fáth?</a:t>
            </a:r>
          </a:p>
          <a:p>
            <a:pPr lvl="0">
              <a:buFont typeface="+mj-lt"/>
              <a:buAutoNum type="arabicPeriod"/>
            </a:pPr>
            <a:endParaRPr lang="en-IE" sz="2400" dirty="0" smtClean="0"/>
          </a:p>
          <a:p>
            <a:pPr lvl="0">
              <a:buFont typeface="+mj-lt"/>
              <a:buAutoNum type="arabicPeriod"/>
            </a:pPr>
            <a:r>
              <a:rPr lang="en-IE" sz="2400" dirty="0" smtClean="0"/>
              <a:t>Cén scoil a bhfreastalaíonn Aoife uirthi?</a:t>
            </a:r>
          </a:p>
          <a:p>
            <a:pPr lvl="0">
              <a:buFont typeface="+mj-lt"/>
              <a:buAutoNum type="arabicPeriod"/>
            </a:pPr>
            <a:endParaRPr lang="en-IE" sz="2400" dirty="0" smtClean="0"/>
          </a:p>
          <a:p>
            <a:pPr lvl="0">
              <a:buFont typeface="+mj-lt"/>
              <a:buAutoNum type="arabicPeriod"/>
            </a:pPr>
            <a:r>
              <a:rPr lang="en-IE" sz="2400" dirty="0" smtClean="0"/>
              <a:t>Cad iad na rudaí is maith le Liam a dhéanamh nuair nach bhfuil sé ar scoil?</a:t>
            </a:r>
          </a:p>
          <a:p>
            <a:pPr lvl="0">
              <a:buFont typeface="+mj-lt"/>
              <a:buAutoNum type="arabicPeriod"/>
            </a:pPr>
            <a:endParaRPr lang="en-IE" sz="2400" dirty="0" smtClean="0"/>
          </a:p>
          <a:p>
            <a:pPr lvl="0">
              <a:buFont typeface="+mj-lt"/>
              <a:buAutoNum type="arabicPeriod"/>
            </a:pPr>
            <a:r>
              <a:rPr lang="en-IE" sz="2400" dirty="0" smtClean="0"/>
              <a:t>Cén fáth a bhfuil Dé hAoine difriúil ó na laethanta eile?</a:t>
            </a:r>
          </a:p>
          <a:p>
            <a:pPr lvl="0">
              <a:buFont typeface="+mj-lt"/>
              <a:buAutoNum type="arabicPeriod"/>
            </a:pPr>
            <a:endParaRPr lang="en-IE" sz="2400" dirty="0" smtClean="0"/>
          </a:p>
          <a:p>
            <a:pPr lvl="0">
              <a:buFont typeface="+mj-lt"/>
              <a:buAutoNum type="arabicPeriod"/>
            </a:pPr>
            <a:r>
              <a:rPr lang="en-IE" sz="2400" dirty="0" smtClean="0"/>
              <a:t>An dtaitníonn scannáin ghrinn le Liam?</a:t>
            </a:r>
            <a:endParaRPr lang="en-IE" sz="2400" dirty="0"/>
          </a:p>
        </p:txBody>
      </p:sp>
      <p:sp>
        <p:nvSpPr>
          <p:cNvPr id="5" name="Right Arrow 4"/>
          <p:cNvSpPr/>
          <p:nvPr/>
        </p:nvSpPr>
        <p:spPr>
          <a:xfrm flipV="1">
            <a:off x="609600" y="609600"/>
            <a:ext cx="4572000" cy="45719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3400" y="152400"/>
            <a:ext cx="58293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Saol Sóisialta	</a:t>
            </a:r>
            <a:r>
              <a:rPr kumimoji="0" lang="en-IE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kumimoji="0" lang="en-IE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Éisteacht</a:t>
            </a:r>
            <a:r>
              <a:rPr kumimoji="0" lang="ga-IE" sz="5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5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5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 flipV="1">
            <a:off x="609600" y="609600"/>
            <a:ext cx="4572000" cy="45719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" y="838200"/>
            <a:ext cx="5715000" cy="119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ga-IE" sz="1400" dirty="0" smtClean="0"/>
              <a:t>Meaitseáil na scannáin leis na sainmhínithe cuí. Féach cad atá ag an duine in aice leat.</a:t>
            </a:r>
          </a:p>
          <a:p>
            <a:pPr marL="1714500" lvl="3" indent="-342900">
              <a:buFont typeface="+mj-lt"/>
              <a:buAutoNum type="arabicPeriod"/>
            </a:pPr>
            <a:r>
              <a:rPr lang="ga-IE" sz="1600" dirty="0" smtClean="0"/>
              <a:t>Scannáin rómánsúla </a:t>
            </a:r>
          </a:p>
          <a:p>
            <a:pPr marL="1714500" lvl="3" indent="-342900">
              <a:buFont typeface="+mj-lt"/>
              <a:buAutoNum type="arabicPeriod"/>
            </a:pPr>
            <a:r>
              <a:rPr lang="ga-IE" sz="1600" dirty="0" smtClean="0"/>
              <a:t>Scannáin ghrinn</a:t>
            </a:r>
          </a:p>
          <a:p>
            <a:pPr marL="1714500" lvl="3" indent="-342900">
              <a:buFont typeface="+mj-lt"/>
              <a:buAutoNum type="arabicPeriod"/>
            </a:pPr>
            <a:r>
              <a:rPr lang="ga-IE" sz="1600" dirty="0" smtClean="0"/>
              <a:t>Scannáin aicsin</a:t>
            </a:r>
          </a:p>
          <a:p>
            <a:pPr marL="1714500" lvl="3" indent="-342900">
              <a:buFont typeface="+mj-lt"/>
              <a:buAutoNum type="arabicPeriod"/>
            </a:pPr>
            <a:r>
              <a:rPr lang="ga-IE" sz="1600" dirty="0" smtClean="0"/>
              <a:t>Scannáin eachtraíochta </a:t>
            </a:r>
          </a:p>
          <a:p>
            <a:pPr marL="1714500" lvl="3" indent="-342900">
              <a:buFont typeface="+mj-lt"/>
              <a:buAutoNum type="arabicPeriod"/>
            </a:pPr>
            <a:r>
              <a:rPr lang="ga-IE" sz="1600" dirty="0" smtClean="0"/>
              <a:t>Scannáin bhithiúnacha </a:t>
            </a:r>
          </a:p>
          <a:p>
            <a:pPr marL="1714500" lvl="3" indent="-342900">
              <a:buFont typeface="+mj-lt"/>
              <a:buAutoNum type="arabicPeriod"/>
            </a:pPr>
            <a:r>
              <a:rPr lang="ga-IE" sz="1600" dirty="0" smtClean="0"/>
              <a:t>Scannáin buachaillí bó</a:t>
            </a:r>
          </a:p>
          <a:p>
            <a:pPr marL="1714500" lvl="3" indent="-342900">
              <a:buFont typeface="+mj-lt"/>
              <a:buAutoNum type="arabicPeriod"/>
            </a:pPr>
            <a:r>
              <a:rPr lang="ga-IE" sz="1600" dirty="0" smtClean="0"/>
              <a:t>Scannáin ficsean eolaíochta </a:t>
            </a:r>
          </a:p>
          <a:p>
            <a:pPr marL="1714500" lvl="3" indent="-342900">
              <a:buFont typeface="+mj-lt"/>
              <a:buAutoNum type="arabicPeriod"/>
            </a:pPr>
            <a:r>
              <a:rPr lang="ga-IE" sz="1600" dirty="0" smtClean="0"/>
              <a:t>Scannáin uafáis </a:t>
            </a:r>
          </a:p>
          <a:p>
            <a:pPr marL="1714500" lvl="3" indent="-342900">
              <a:buFont typeface="+mj-lt"/>
              <a:buAutoNum type="arabicPeriod"/>
            </a:pPr>
            <a:r>
              <a:rPr lang="ga-IE" sz="1600" dirty="0" smtClean="0"/>
              <a:t>Scannáin ceoil </a:t>
            </a:r>
          </a:p>
          <a:p>
            <a:endParaRPr lang="ga-IE" sz="1600" dirty="0" smtClean="0"/>
          </a:p>
          <a:p>
            <a:pPr marL="342900" indent="-342900">
              <a:buFont typeface="+mj-lt"/>
              <a:buAutoNum type="alphaLcPeriod"/>
            </a:pPr>
            <a:r>
              <a:rPr lang="ga-IE" sz="1600" dirty="0" smtClean="0"/>
              <a:t>Bím ag pléascadh ag gáire le linn na scannán seo. </a:t>
            </a:r>
          </a:p>
          <a:p>
            <a:pPr marL="342900" indent="-342900">
              <a:buFont typeface="+mj-lt"/>
              <a:buAutoNum type="alphaLcPeriod"/>
            </a:pPr>
            <a:r>
              <a:rPr lang="ga-IE" sz="1600" dirty="0" smtClean="0"/>
              <a:t>Bíonn eagla an bháis orm agus mé ag féachaint ar na scannáin seo.</a:t>
            </a:r>
          </a:p>
          <a:p>
            <a:pPr marL="342900" indent="-342900">
              <a:buFont typeface="+mj-lt"/>
              <a:buAutoNum type="alphaLcPeriod"/>
            </a:pPr>
            <a:r>
              <a:rPr lang="ga-IE" sz="1600" dirty="0" smtClean="0"/>
              <a:t>Sílim go bhfuil na fir sna scannáin seo an-dathúil agus tá na capaill go hálainn. </a:t>
            </a:r>
          </a:p>
          <a:p>
            <a:pPr marL="342900" indent="-342900">
              <a:buFont typeface="+mj-lt"/>
              <a:buAutoNum type="alphaLcPeriod"/>
            </a:pPr>
            <a:r>
              <a:rPr lang="ga-IE" sz="1600" dirty="0" smtClean="0"/>
              <a:t>Is maith liom na scannáin seo mar is maith liom féin dul ag taisteal agus áiteanna nua a aimsiú.</a:t>
            </a:r>
          </a:p>
          <a:p>
            <a:pPr marL="342900" indent="-342900">
              <a:buFont typeface="+mj-lt"/>
              <a:buAutoNum type="alphaLcPeriod"/>
            </a:pPr>
            <a:r>
              <a:rPr lang="ga-IE" sz="1600" dirty="0" smtClean="0"/>
              <a:t>Is minic a bhíonn cogadh nó cath mar théama sna scannáin seo.</a:t>
            </a:r>
          </a:p>
          <a:p>
            <a:pPr marL="342900" indent="-342900">
              <a:buFont typeface="+mj-lt"/>
              <a:buAutoNum type="alphaLcPeriod"/>
            </a:pPr>
            <a:r>
              <a:rPr lang="ga-IE" sz="1600" dirty="0" smtClean="0"/>
              <a:t>Mamma Mia agus Mary Poppins.</a:t>
            </a:r>
          </a:p>
          <a:p>
            <a:pPr marL="342900" indent="-342900">
              <a:buFont typeface="+mj-lt"/>
              <a:buAutoNum type="alphaLcPeriod"/>
            </a:pPr>
            <a:r>
              <a:rPr lang="ga-IE" sz="1600" dirty="0" smtClean="0"/>
              <a:t>Tosaím ag caoineadh de ghnáth ag deireadh na scannán seo.</a:t>
            </a:r>
          </a:p>
          <a:p>
            <a:pPr marL="342900" indent="-342900">
              <a:buFont typeface="+mj-lt"/>
              <a:buAutoNum type="alphaLcPeriod"/>
            </a:pPr>
            <a:r>
              <a:rPr lang="ga-IE" sz="1600" dirty="0" smtClean="0"/>
              <a:t>Tá suim mhór agam san eolaíocht agus is breá liom na scannáin seo dá bharr. </a:t>
            </a:r>
          </a:p>
          <a:p>
            <a:pPr marL="342900" indent="-342900">
              <a:buFont typeface="+mj-lt"/>
              <a:buAutoNum type="alphaLcPeriod"/>
            </a:pPr>
            <a:r>
              <a:rPr lang="ga-IE" sz="1600" dirty="0" smtClean="0"/>
              <a:t>Baineann na scannáin seo le gunnaí agus le hairgead de ghnáth.</a:t>
            </a:r>
          </a:p>
          <a:p>
            <a:endParaRPr lang="ga-IE" sz="1400" dirty="0" smtClean="0"/>
          </a:p>
          <a:p>
            <a:endParaRPr lang="ga-IE" sz="1400" dirty="0" smtClean="0"/>
          </a:p>
          <a:p>
            <a:endParaRPr lang="ga-IE" sz="1400" dirty="0" smtClean="0"/>
          </a:p>
          <a:p>
            <a:endParaRPr lang="ga-IE" sz="1400" dirty="0" smtClean="0"/>
          </a:p>
          <a:p>
            <a:endParaRPr lang="ga-IE" sz="1400" dirty="0" smtClean="0"/>
          </a:p>
          <a:p>
            <a:r>
              <a:rPr lang="ga-IE" dirty="0" smtClean="0">
                <a:latin typeface="AR CENA" pitchFamily="2" charset="0"/>
              </a:rPr>
              <a:t>Cad iad na scannáin is maith leat?</a:t>
            </a:r>
          </a:p>
          <a:p>
            <a:r>
              <a:rPr lang="ga-IE" dirty="0" smtClean="0">
                <a:latin typeface="AR CENA" pitchFamily="2" charset="0"/>
              </a:rPr>
              <a:t>Is maith liom...</a:t>
            </a:r>
          </a:p>
          <a:p>
            <a:endParaRPr lang="en-IE" sz="1400" dirty="0" smtClean="0"/>
          </a:p>
          <a:p>
            <a:endParaRPr lang="en-IE" sz="1400" dirty="0" smtClean="0"/>
          </a:p>
          <a:p>
            <a:endParaRPr lang="en-IE" sz="1400" dirty="0" smtClean="0"/>
          </a:p>
          <a:p>
            <a:endParaRPr lang="en-IE" sz="1400" dirty="0" smtClean="0"/>
          </a:p>
          <a:p>
            <a:endParaRPr lang="en-IE" sz="1400" dirty="0" smtClean="0"/>
          </a:p>
          <a:p>
            <a:endParaRPr lang="en-IE" sz="1400" dirty="0" smtClean="0"/>
          </a:p>
          <a:p>
            <a:endParaRPr lang="en-IE" sz="1400" dirty="0" smtClean="0"/>
          </a:p>
          <a:p>
            <a:endParaRPr lang="en-IE" sz="1400" dirty="0" smtClean="0"/>
          </a:p>
          <a:p>
            <a:endParaRPr lang="en-IE" sz="1400" dirty="0" smtClean="0"/>
          </a:p>
          <a:p>
            <a:endParaRPr lang="en-IE" sz="1400" dirty="0" smtClean="0"/>
          </a:p>
          <a:p>
            <a:endParaRPr lang="en-IE" sz="1400" dirty="0" smtClean="0"/>
          </a:p>
          <a:p>
            <a:endParaRPr lang="en-IE" sz="1400" dirty="0" smtClean="0"/>
          </a:p>
          <a:p>
            <a:endParaRPr lang="en-IE" sz="1400" dirty="0" smtClean="0"/>
          </a:p>
          <a:p>
            <a:endParaRPr lang="en-IE" sz="1400" dirty="0" smtClean="0"/>
          </a:p>
          <a:p>
            <a:endParaRPr lang="en-IE" sz="1400" dirty="0" smtClean="0"/>
          </a:p>
          <a:p>
            <a:endParaRPr lang="en-IE" sz="1400" dirty="0" smtClean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33400" y="152400"/>
            <a:ext cx="58293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Saol Sóisialta	</a:t>
            </a:r>
            <a:r>
              <a:rPr kumimoji="0" lang="en-IE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kumimoji="0" lang="en-IE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</a:t>
            </a:r>
            <a:r>
              <a:rPr kumimoji="0" lang="ga-IE" sz="56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Iarphlé</a:t>
            </a:r>
            <a:r>
              <a:rPr kumimoji="0" lang="ga-IE" sz="5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5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5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143000" y="7391400"/>
          <a:ext cx="4572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1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2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3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4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5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6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7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8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9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</TotalTime>
  <Words>478</Words>
  <Application>Microsoft Office PowerPoint</Application>
  <PresentationFormat>On-screen Show (4:3)</PresentationFormat>
  <Paragraphs>199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Saol Sóisialta           Réamhobair 1 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Spriocanna Staidéir </dc:title>
  <dc:creator>Úna Nic Gabhann</dc:creator>
  <cp:lastModifiedBy>Aisling Pink iPod</cp:lastModifiedBy>
  <cp:revision>49</cp:revision>
  <dcterms:created xsi:type="dcterms:W3CDTF">2006-08-16T00:00:00Z</dcterms:created>
  <dcterms:modified xsi:type="dcterms:W3CDTF">2012-09-26T10:01:18Z</dcterms:modified>
</cp:coreProperties>
</file>