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0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2EE78-3F0A-4C99-B4EE-865B1621C956}" type="datetimeFigureOut">
              <a:rPr lang="en-IE" smtClean="0"/>
              <a:pPr/>
              <a:t>22/02/2013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53C69-EA4E-49EC-B54B-088FE3299CD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65283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53C69-EA4E-49EC-B54B-088FE3299CDB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3835"/>
            <a:ext cx="58293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4000" b="1" dirty="0" smtClean="0"/>
              <a:t>Na réamhfhocail shimplí 	    			</a:t>
            </a:r>
            <a:endParaRPr lang="ga-IE" sz="1400" b="1" dirty="0"/>
          </a:p>
        </p:txBody>
      </p:sp>
      <p:sp>
        <p:nvSpPr>
          <p:cNvPr id="8" name="Right Arrow 7"/>
          <p:cNvSpPr/>
          <p:nvPr/>
        </p:nvSpPr>
        <p:spPr>
          <a:xfrm flipV="1">
            <a:off x="533400" y="828656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59436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200" dirty="0" smtClean="0"/>
              <a:t>Cad is brí le </a:t>
            </a:r>
            <a:r>
              <a:rPr lang="ga-IE" sz="2200" b="1" i="1" dirty="0" smtClean="0"/>
              <a:t>réamhfhocail shimplí</a:t>
            </a:r>
            <a:r>
              <a:rPr lang="ga-IE" sz="2200" dirty="0" smtClean="0"/>
              <a:t>? </a:t>
            </a:r>
          </a:p>
          <a:p>
            <a:endParaRPr lang="ga-IE" sz="2200" dirty="0" smtClean="0"/>
          </a:p>
          <a:p>
            <a:r>
              <a:rPr lang="ga-IE" sz="2200" dirty="0" smtClean="0"/>
              <a:t>Bhuel, féach ar an téarma arís:</a:t>
            </a:r>
          </a:p>
          <a:p>
            <a:endParaRPr lang="ga-IE" dirty="0" smtClean="0"/>
          </a:p>
          <a:p>
            <a:pPr algn="ctr"/>
            <a:r>
              <a:rPr lang="ga-IE" sz="2600" b="1" i="1" dirty="0" smtClean="0"/>
              <a:t>réamhfhocail shimplí</a:t>
            </a:r>
          </a:p>
          <a:p>
            <a:endParaRPr lang="ga-IE" sz="2600" b="1" i="1" dirty="0" smtClean="0"/>
          </a:p>
          <a:p>
            <a:r>
              <a:rPr lang="ga-IE" dirty="0" smtClean="0"/>
              <a:t>Focal a thagann </a:t>
            </a:r>
            <a:r>
              <a:rPr lang="ga-IE" b="1" i="1" dirty="0" smtClean="0"/>
              <a:t>roimh</a:t>
            </a:r>
            <a:r>
              <a:rPr lang="ga-IE" dirty="0" smtClean="0"/>
              <a:t> - </a:t>
            </a:r>
            <a:r>
              <a:rPr lang="ga-IE" b="1" i="1" dirty="0" smtClean="0"/>
              <a:t>fhocal </a:t>
            </a:r>
            <a:r>
              <a:rPr lang="ga-IE" dirty="0" smtClean="0"/>
              <a:t>eile - focal </a:t>
            </a:r>
            <a:r>
              <a:rPr lang="ga-IE" b="1" i="1" dirty="0" smtClean="0"/>
              <a:t>beag</a:t>
            </a:r>
            <a:r>
              <a:rPr lang="ga-IE" dirty="0" smtClean="0"/>
              <a:t> é de ghnáth</a:t>
            </a:r>
          </a:p>
          <a:p>
            <a:endParaRPr lang="ga-IE" dirty="0" smtClean="0"/>
          </a:p>
          <a:p>
            <a:endParaRPr lang="ga-IE" sz="2200" dirty="0" smtClean="0"/>
          </a:p>
          <a:p>
            <a:r>
              <a:rPr lang="ga-IE" sz="2200" dirty="0" smtClean="0"/>
              <a:t>Tugtar réamhfhocail shimplí ar na focail bheaga seo mar ní réamhfhocail chomhshuite iad (ar feadh, tar éis…)</a:t>
            </a:r>
          </a:p>
          <a:p>
            <a:endParaRPr lang="ga-IE" sz="2200" dirty="0" smtClean="0"/>
          </a:p>
          <a:p>
            <a:r>
              <a:rPr lang="ga-IE" sz="2200" dirty="0" smtClean="0"/>
              <a:t>Agus</a:t>
            </a:r>
          </a:p>
          <a:p>
            <a:endParaRPr lang="ga-IE" sz="2200" dirty="0" smtClean="0"/>
          </a:p>
          <a:p>
            <a:r>
              <a:rPr lang="ga-IE" sz="2200" dirty="0" smtClean="0"/>
              <a:t>Ní forainmneacha réamhfhoclacha iad ach an oiread (orm, leis, agat…)</a:t>
            </a:r>
          </a:p>
          <a:p>
            <a:endParaRPr lang="ga-IE" sz="2200" dirty="0" smtClean="0"/>
          </a:p>
          <a:p>
            <a:r>
              <a:rPr lang="ga-IE" sz="2200" dirty="0" smtClean="0"/>
              <a:t>Agus ní bhíonn an t-alt i gceist (ag an gcat, ag an aois…) Tugtar an tuiseal tabharthach ar an ngné sin!</a:t>
            </a:r>
          </a:p>
          <a:p>
            <a:endParaRPr lang="en-IE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828800" y="2743200"/>
            <a:ext cx="304800" cy="381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76600" y="2752725"/>
            <a:ext cx="0" cy="3714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33875" y="2743200"/>
            <a:ext cx="390525" cy="304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consain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882134"/>
            <a:ext cx="588645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Cuireann réamhfhocail shimplí áirithe séimhiú ar an ainmfhocal a leanann iad agus ní chuireann an chuid eile. </a:t>
            </a:r>
          </a:p>
          <a:p>
            <a:endParaRPr lang="ga-IE" sz="2400" dirty="0" smtClean="0"/>
          </a:p>
          <a:p>
            <a:r>
              <a:rPr lang="ga-IE" sz="2400" dirty="0" smtClean="0"/>
              <a:t>Cuir na réamhfhocail shimplí thíos sa bhosca ceart:</a:t>
            </a:r>
          </a:p>
          <a:p>
            <a:endParaRPr lang="ga-IE" sz="2400" dirty="0" smtClean="0"/>
          </a:p>
          <a:p>
            <a:pPr algn="ctr"/>
            <a:r>
              <a:rPr lang="ga-IE" sz="2600" dirty="0" smtClean="0"/>
              <a:t>ag, de, faoi, seachas, trí, um, chun, dar, as, chuig, mar, roimh, ó, go, go dtí, do, murach, le</a:t>
            </a:r>
            <a:endParaRPr lang="ga-IE" sz="2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7172383"/>
              </p:ext>
            </p:extLst>
          </p:nvPr>
        </p:nvGraphicFramePr>
        <p:xfrm>
          <a:off x="533400" y="4876800"/>
          <a:ext cx="59436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200" dirty="0" smtClean="0"/>
                        <a:t>+ séimhiú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200" dirty="0" smtClean="0"/>
                        <a:t>gan séimhiú</a:t>
                      </a:r>
                      <a:endParaRPr lang="en-I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r>
                        <a:rPr lang="en-IE" b="1" i="1" dirty="0" smtClean="0"/>
                        <a:t>faoi</a:t>
                      </a:r>
                      <a:r>
                        <a:rPr lang="en-IE" i="1" dirty="0" smtClean="0"/>
                        <a:t> thionchar</a:t>
                      </a:r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r>
                        <a:rPr lang="en-IE" b="1" i="1" dirty="0" smtClean="0"/>
                        <a:t>ag</a:t>
                      </a:r>
                      <a:r>
                        <a:rPr lang="en-IE" i="1" dirty="0" smtClean="0"/>
                        <a:t> Seán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consain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350" y="914400"/>
            <a:ext cx="6038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An raibh an ceart agat?</a:t>
            </a:r>
          </a:p>
          <a:p>
            <a:endParaRPr lang="en-I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2951876"/>
              </p:ext>
            </p:extLst>
          </p:nvPr>
        </p:nvGraphicFramePr>
        <p:xfrm>
          <a:off x="523875" y="2057400"/>
          <a:ext cx="59436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ga-IE" sz="2200" noProof="0" smtClean="0"/>
                        <a:t>+ séimhiú </a:t>
                      </a:r>
                      <a:endParaRPr lang="ga-IE" sz="2200" noProof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2200" noProof="0" smtClean="0"/>
                        <a:t>gan séimhiú</a:t>
                      </a:r>
                      <a:endParaRPr lang="ga-IE" sz="2200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ga-IE" noProof="0" smtClean="0"/>
                    </a:p>
                    <a:p>
                      <a:r>
                        <a:rPr lang="ga-IE" b="1" i="1" noProof="0" smtClean="0"/>
                        <a:t>faoi</a:t>
                      </a:r>
                      <a:r>
                        <a:rPr lang="ga-IE" i="1" noProof="0" smtClean="0"/>
                        <a:t> thionchar</a:t>
                      </a:r>
                    </a:p>
                    <a:p>
                      <a:r>
                        <a:rPr lang="ga-IE" b="1" i="1" noProof="0" smtClean="0"/>
                        <a:t>de </a:t>
                      </a:r>
                      <a:r>
                        <a:rPr lang="ga-IE" i="1" noProof="0" smtClean="0"/>
                        <a:t>Shiobhán</a:t>
                      </a:r>
                    </a:p>
                    <a:p>
                      <a:r>
                        <a:rPr lang="ga-IE" b="1" i="1" noProof="0" smtClean="0"/>
                        <a:t>trí</a:t>
                      </a:r>
                      <a:r>
                        <a:rPr lang="ga-IE" i="1" noProof="0" smtClean="0"/>
                        <a:t> chéile</a:t>
                      </a:r>
                    </a:p>
                    <a:p>
                      <a:r>
                        <a:rPr lang="ga-IE" b="1" i="1" noProof="0" smtClean="0"/>
                        <a:t>mar </a:t>
                      </a:r>
                      <a:r>
                        <a:rPr lang="ga-IE" i="1" noProof="0" smtClean="0"/>
                        <a:t>mhúinteoir</a:t>
                      </a:r>
                    </a:p>
                    <a:p>
                      <a:r>
                        <a:rPr lang="ga-IE" b="1" i="1" noProof="0" smtClean="0"/>
                        <a:t>um </a:t>
                      </a:r>
                      <a:r>
                        <a:rPr lang="ga-IE" i="1" noProof="0" smtClean="0"/>
                        <a:t>Cháisc</a:t>
                      </a:r>
                    </a:p>
                    <a:p>
                      <a:r>
                        <a:rPr lang="ga-IE" b="1" i="1" noProof="0" smtClean="0"/>
                        <a:t>ó</a:t>
                      </a:r>
                      <a:r>
                        <a:rPr lang="ga-IE" i="1" noProof="0" smtClean="0"/>
                        <a:t> bhliain</a:t>
                      </a:r>
                    </a:p>
                    <a:p>
                      <a:r>
                        <a:rPr lang="ga-IE" b="1" i="1" noProof="0" smtClean="0"/>
                        <a:t>do</a:t>
                      </a:r>
                      <a:r>
                        <a:rPr lang="ga-IE" i="1" noProof="0" smtClean="0"/>
                        <a:t> Cholm</a:t>
                      </a:r>
                    </a:p>
                    <a:p>
                      <a:r>
                        <a:rPr lang="ga-IE" b="1" i="1" noProof="0" smtClean="0"/>
                        <a:t>roimh</a:t>
                      </a:r>
                      <a:r>
                        <a:rPr lang="ga-IE" i="1" noProof="0" smtClean="0"/>
                        <a:t> mheán lae</a:t>
                      </a:r>
                      <a:r>
                        <a:rPr lang="ga-IE" i="1" baseline="0" noProof="0" smtClean="0"/>
                        <a:t> </a:t>
                      </a:r>
                      <a:endParaRPr lang="ga-IE" i="1" noProof="0" smtClean="0"/>
                    </a:p>
                    <a:p>
                      <a:endParaRPr lang="ga-IE" noProof="0" smtClean="0"/>
                    </a:p>
                    <a:p>
                      <a:endParaRPr lang="ga-IE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ga-IE" noProof="0" dirty="0" smtClean="0"/>
                    </a:p>
                    <a:p>
                      <a:r>
                        <a:rPr lang="ga-IE" b="1" i="1" noProof="0" dirty="0" smtClean="0"/>
                        <a:t>ag</a:t>
                      </a:r>
                      <a:r>
                        <a:rPr lang="ga-IE" i="1" noProof="0" dirty="0" smtClean="0"/>
                        <a:t> Seán</a:t>
                      </a:r>
                    </a:p>
                    <a:p>
                      <a:r>
                        <a:rPr lang="ga-IE" b="1" i="1" noProof="0" dirty="0" smtClean="0"/>
                        <a:t>le </a:t>
                      </a:r>
                      <a:r>
                        <a:rPr lang="ga-IE" b="0" i="1" noProof="0" dirty="0" smtClean="0"/>
                        <a:t>Síle</a:t>
                      </a:r>
                    </a:p>
                    <a:p>
                      <a:r>
                        <a:rPr lang="ga-IE" b="1" i="1" noProof="0" dirty="0" smtClean="0"/>
                        <a:t>seachas</a:t>
                      </a:r>
                      <a:r>
                        <a:rPr lang="ga-IE" i="1" noProof="0" dirty="0" smtClean="0"/>
                        <a:t> duine eile</a:t>
                      </a:r>
                    </a:p>
                    <a:p>
                      <a:r>
                        <a:rPr lang="ga-IE" b="1" i="1" noProof="0" dirty="0" smtClean="0"/>
                        <a:t>chun</a:t>
                      </a:r>
                      <a:r>
                        <a:rPr lang="ga-IE" i="1" noProof="0" dirty="0" smtClean="0"/>
                        <a:t> cluiche</a:t>
                      </a:r>
                    </a:p>
                    <a:p>
                      <a:r>
                        <a:rPr lang="ga-IE" b="1" i="1" noProof="0" dirty="0" smtClean="0"/>
                        <a:t>dar</a:t>
                      </a:r>
                      <a:r>
                        <a:rPr lang="ga-IE" i="1" noProof="0" dirty="0" smtClean="0"/>
                        <a:t> críoch</a:t>
                      </a:r>
                    </a:p>
                    <a:p>
                      <a:r>
                        <a:rPr lang="ga-IE" b="1" i="1" noProof="0" dirty="0" smtClean="0"/>
                        <a:t>as</a:t>
                      </a:r>
                      <a:r>
                        <a:rPr lang="ga-IE" i="1" noProof="0" dirty="0" smtClean="0"/>
                        <a:t> baile</a:t>
                      </a:r>
                      <a:r>
                        <a:rPr lang="ga-IE" i="1" baseline="0" noProof="0" dirty="0" smtClean="0"/>
                        <a:t> </a:t>
                      </a:r>
                    </a:p>
                    <a:p>
                      <a:r>
                        <a:rPr lang="ga-IE" b="1" i="1" baseline="0" noProof="0" dirty="0" smtClean="0"/>
                        <a:t>chuig</a:t>
                      </a:r>
                      <a:r>
                        <a:rPr lang="ga-IE" i="1" baseline="0" noProof="0" dirty="0" smtClean="0"/>
                        <a:t> Máire</a:t>
                      </a:r>
                    </a:p>
                    <a:p>
                      <a:r>
                        <a:rPr lang="ga-IE" b="1" i="1" baseline="0" noProof="0" dirty="0" smtClean="0"/>
                        <a:t>go</a:t>
                      </a:r>
                      <a:r>
                        <a:rPr lang="ga-IE" i="1" baseline="0" noProof="0" dirty="0" smtClean="0"/>
                        <a:t> Gaillimh</a:t>
                      </a:r>
                    </a:p>
                    <a:p>
                      <a:r>
                        <a:rPr lang="ga-IE" b="1" i="1" baseline="0" noProof="0" dirty="0" smtClean="0"/>
                        <a:t>go dtí </a:t>
                      </a:r>
                      <a:r>
                        <a:rPr lang="ga-IE" i="1" baseline="0" noProof="0" dirty="0" smtClean="0"/>
                        <a:t>doras an tí</a:t>
                      </a:r>
                    </a:p>
                    <a:p>
                      <a:r>
                        <a:rPr lang="ga-IE" b="1" i="1" baseline="0" noProof="0" dirty="0" smtClean="0"/>
                        <a:t>murach</a:t>
                      </a:r>
                      <a:r>
                        <a:rPr lang="ga-IE" i="1" baseline="0" noProof="0" dirty="0" smtClean="0"/>
                        <a:t> Cian </a:t>
                      </a:r>
                      <a:endParaRPr lang="ga-IE" i="1" noProof="0" dirty="0" smtClean="0"/>
                    </a:p>
                    <a:p>
                      <a:endParaRPr lang="ga-IE" i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consain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61722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Anois, tá cúpla ceann in easnamh, nach bhfuil?</a:t>
            </a:r>
          </a:p>
          <a:p>
            <a:endParaRPr lang="ga-IE" sz="2400" dirty="0" smtClean="0"/>
          </a:p>
          <a:p>
            <a:r>
              <a:rPr lang="ga-IE" sz="2400" dirty="0" smtClean="0"/>
              <a:t>Cad faoi:	 </a:t>
            </a:r>
            <a:r>
              <a:rPr lang="ga-IE" sz="2400" b="1" dirty="0" smtClean="0"/>
              <a:t>ar / gan / idir / thar / i*</a:t>
            </a:r>
            <a:r>
              <a:rPr lang="ga-IE" sz="2400" dirty="0" smtClean="0"/>
              <a:t>	?</a:t>
            </a:r>
          </a:p>
          <a:p>
            <a:endParaRPr lang="ga-IE" sz="2400" dirty="0" smtClean="0"/>
          </a:p>
          <a:p>
            <a:endParaRPr lang="ga-IE" sz="2400" dirty="0" smtClean="0"/>
          </a:p>
          <a:p>
            <a:r>
              <a:rPr lang="ga-IE" sz="2400" dirty="0" smtClean="0"/>
              <a:t>Pléigh na difríochtaí seo leis an duine in aice leat:</a:t>
            </a:r>
          </a:p>
          <a:p>
            <a:endParaRPr lang="ga-IE" sz="2400" dirty="0" smtClean="0"/>
          </a:p>
          <a:p>
            <a:r>
              <a:rPr lang="ga-IE" sz="2400" dirty="0" smtClean="0"/>
              <a:t>ar bord 		</a:t>
            </a:r>
            <a:r>
              <a:rPr lang="ga-IE" sz="2400" b="1" dirty="0" smtClean="0"/>
              <a:t>vs</a:t>
            </a:r>
            <a:r>
              <a:rPr lang="ga-IE" sz="2400" dirty="0" smtClean="0"/>
              <a:t> 	ar bhord</a:t>
            </a:r>
          </a:p>
          <a:p>
            <a:endParaRPr lang="ga-IE" sz="2400" dirty="0" smtClean="0"/>
          </a:p>
          <a:p>
            <a:r>
              <a:rPr lang="ga-IE" sz="2400" dirty="0" smtClean="0"/>
              <a:t>gan chead 		</a:t>
            </a:r>
            <a:r>
              <a:rPr lang="ga-IE" sz="2400" b="1" dirty="0" smtClean="0"/>
              <a:t>vs</a:t>
            </a:r>
            <a:r>
              <a:rPr lang="ga-IE" sz="2400" dirty="0" smtClean="0"/>
              <a:t> 	gan teach</a:t>
            </a:r>
          </a:p>
          <a:p>
            <a:endParaRPr lang="ga-IE" sz="2400" dirty="0" smtClean="0"/>
          </a:p>
          <a:p>
            <a:r>
              <a:rPr lang="ga-IE" sz="2400" dirty="0" smtClean="0"/>
              <a:t>gan chóta 		</a:t>
            </a:r>
            <a:r>
              <a:rPr lang="ga-IE" sz="2400" b="1" dirty="0" smtClean="0"/>
              <a:t>vs</a:t>
            </a:r>
            <a:r>
              <a:rPr lang="ga-IE" sz="2400" dirty="0" smtClean="0"/>
              <a:t> 	gan cóta mór</a:t>
            </a:r>
          </a:p>
          <a:p>
            <a:endParaRPr lang="ga-IE" sz="2400" dirty="0" smtClean="0"/>
          </a:p>
          <a:p>
            <a:r>
              <a:rPr lang="ga-IE" sz="2400" dirty="0" smtClean="0"/>
              <a:t>idir Doire &amp; Gaillimh 	</a:t>
            </a:r>
            <a:r>
              <a:rPr lang="ga-IE" sz="2400" b="1" dirty="0" smtClean="0"/>
              <a:t>vs</a:t>
            </a:r>
            <a:r>
              <a:rPr lang="ga-IE" sz="2400" dirty="0" smtClean="0"/>
              <a:t> 	idir bheag &amp; mhór</a:t>
            </a:r>
          </a:p>
          <a:p>
            <a:endParaRPr lang="ga-IE" sz="2400" dirty="0" smtClean="0"/>
          </a:p>
          <a:p>
            <a:r>
              <a:rPr lang="ga-IE" sz="2400" dirty="0" smtClean="0"/>
              <a:t>thar bráid 		</a:t>
            </a:r>
            <a:r>
              <a:rPr lang="ga-IE" sz="2400" b="1" dirty="0" smtClean="0"/>
              <a:t>vs</a:t>
            </a:r>
            <a:r>
              <a:rPr lang="ga-IE" sz="2400" dirty="0" smtClean="0"/>
              <a:t> 	thar cheann Phóil </a:t>
            </a:r>
          </a:p>
          <a:p>
            <a:endParaRPr lang="ga-IE" sz="2400" dirty="0" smtClean="0"/>
          </a:p>
          <a:p>
            <a:r>
              <a:rPr lang="ga-IE" sz="2400" dirty="0" smtClean="0"/>
              <a:t>*Cad a leanann </a:t>
            </a:r>
            <a:r>
              <a:rPr lang="ga-IE" sz="2400" b="1" i="1" dirty="0" smtClean="0"/>
              <a:t>i</a:t>
            </a:r>
            <a:r>
              <a:rPr lang="ga-IE" sz="2400" dirty="0" smtClean="0"/>
              <a:t>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3394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consain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6294"/>
            <a:ext cx="61722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An raibh an ceart agaibh?</a:t>
            </a:r>
          </a:p>
          <a:p>
            <a:r>
              <a:rPr lang="ga-IE" b="1" dirty="0" smtClean="0"/>
              <a:t>ar bord 			vs 	ar bhord</a:t>
            </a:r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800" dirty="0" smtClean="0"/>
          </a:p>
          <a:p>
            <a:r>
              <a:rPr lang="ga-IE" b="1" dirty="0" smtClean="0"/>
              <a:t>gan chead 		vs 	gan teach</a:t>
            </a:r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2400" dirty="0" smtClean="0"/>
          </a:p>
          <a:p>
            <a:r>
              <a:rPr lang="ga-IE" b="1" dirty="0" smtClean="0"/>
              <a:t>gan chóta 		vs 	gan cóta mór</a:t>
            </a:r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2400" dirty="0" smtClean="0"/>
          </a:p>
          <a:p>
            <a:r>
              <a:rPr lang="ga-IE" b="1" dirty="0" smtClean="0"/>
              <a:t>idir Doire &amp; Gaillimh 	vs 	idir bheag &amp; mhór</a:t>
            </a:r>
          </a:p>
          <a:p>
            <a:endParaRPr lang="ga-IE" sz="2400" dirty="0" smtClean="0"/>
          </a:p>
          <a:p>
            <a:endParaRPr lang="ga-IE" sz="2400" dirty="0" smtClean="0"/>
          </a:p>
          <a:p>
            <a:endParaRPr lang="ga-IE" sz="2400" dirty="0" smtClean="0"/>
          </a:p>
          <a:p>
            <a:r>
              <a:rPr lang="ga-IE" b="1" dirty="0" smtClean="0"/>
              <a:t>thar bráid 		vs 	thar cheann Phóil </a:t>
            </a:r>
          </a:p>
          <a:p>
            <a:endParaRPr lang="ga-I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8282977"/>
              </p:ext>
            </p:extLst>
          </p:nvPr>
        </p:nvGraphicFramePr>
        <p:xfrm>
          <a:off x="381000" y="1524000"/>
          <a:ext cx="6172200" cy="1463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124200"/>
              </a:tblGrid>
              <a:tr h="1264920">
                <a:tc>
                  <a:txBody>
                    <a:bodyPr/>
                    <a:lstStyle/>
                    <a:p>
                      <a:r>
                        <a:rPr lang="en-IE" dirty="0" smtClean="0"/>
                        <a:t>Nuair atá</a:t>
                      </a:r>
                      <a:r>
                        <a:rPr lang="en-IE" baseline="0" dirty="0" smtClean="0"/>
                        <a:t> míniú faoi leith ag </a:t>
                      </a:r>
                      <a:r>
                        <a:rPr lang="en-IE" b="1" i="1" baseline="0" dirty="0" smtClean="0"/>
                        <a:t>ar</a:t>
                      </a:r>
                      <a:r>
                        <a:rPr lang="en-IE" baseline="0" dirty="0" smtClean="0"/>
                        <a:t> agus an focal eile. Nuair nach ciallaíonn </a:t>
                      </a:r>
                      <a:r>
                        <a:rPr lang="en-IE" b="1" i="1" baseline="0" dirty="0" smtClean="0"/>
                        <a:t>ar </a:t>
                      </a:r>
                      <a:r>
                        <a:rPr lang="en-IE" baseline="0" dirty="0" smtClean="0"/>
                        <a:t>an focal </a:t>
                      </a:r>
                      <a:r>
                        <a:rPr lang="en-IE" b="1" i="1" baseline="0" dirty="0" smtClean="0"/>
                        <a:t>on</a:t>
                      </a:r>
                      <a:r>
                        <a:rPr lang="en-IE" baseline="0" dirty="0" smtClean="0"/>
                        <a:t> i mBéarla</a:t>
                      </a:r>
                    </a:p>
                    <a:p>
                      <a:r>
                        <a:rPr lang="en-IE" baseline="0" dirty="0" smtClean="0"/>
                        <a:t>-</a:t>
                      </a:r>
                      <a:r>
                        <a:rPr lang="en-IE" i="1" baseline="0" dirty="0" smtClean="0"/>
                        <a:t>ar muir, ar siúl, ar ceal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Ciallaíonn </a:t>
                      </a:r>
                      <a:r>
                        <a:rPr lang="en-IE" b="1" i="1" dirty="0" smtClean="0"/>
                        <a:t>ar</a:t>
                      </a:r>
                      <a:r>
                        <a:rPr lang="en-IE" dirty="0" smtClean="0"/>
                        <a:t> ‘</a:t>
                      </a:r>
                      <a:r>
                        <a:rPr lang="en-IE" b="1" i="1" dirty="0" smtClean="0"/>
                        <a:t>on</a:t>
                      </a:r>
                      <a:r>
                        <a:rPr lang="en-IE" b="0" i="0" dirty="0" smtClean="0"/>
                        <a:t>’</a:t>
                      </a:r>
                      <a:r>
                        <a:rPr lang="en-IE" dirty="0" smtClean="0"/>
                        <a:t> sa chiall Bhéarla</a:t>
                      </a:r>
                      <a:r>
                        <a:rPr lang="en-IE" baseline="0" dirty="0" smtClean="0"/>
                        <a:t> anseo - </a:t>
                      </a:r>
                      <a:r>
                        <a:rPr lang="en-IE" i="1" baseline="0" dirty="0" smtClean="0"/>
                        <a:t>on a table 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2730190"/>
              </p:ext>
            </p:extLst>
          </p:nvPr>
        </p:nvGraphicFramePr>
        <p:xfrm>
          <a:off x="381000" y="3438286"/>
          <a:ext cx="61722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124200"/>
              </a:tblGrid>
              <a:tr h="914400">
                <a:tc>
                  <a:txBody>
                    <a:bodyPr/>
                    <a:lstStyle/>
                    <a:p>
                      <a:r>
                        <a:rPr lang="en-IE" dirty="0" smtClean="0"/>
                        <a:t>Séimhítear focal aonair</a:t>
                      </a:r>
                      <a:r>
                        <a:rPr lang="en-IE" baseline="0" dirty="0" smtClean="0"/>
                        <a:t> tar éis </a:t>
                      </a:r>
                      <a:r>
                        <a:rPr lang="en-IE" b="1" i="1" baseline="0" dirty="0" smtClean="0"/>
                        <a:t>gan</a:t>
                      </a:r>
                      <a:r>
                        <a:rPr lang="en-IE" baseline="0" dirty="0" smtClean="0"/>
                        <a:t> murach…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Focal a thosaíonn le </a:t>
                      </a:r>
                    </a:p>
                    <a:p>
                      <a:r>
                        <a:rPr lang="en-IE" b="1" dirty="0" smtClean="0"/>
                        <a:t>d /</a:t>
                      </a:r>
                      <a:r>
                        <a:rPr lang="en-IE" b="1" baseline="0" dirty="0" smtClean="0"/>
                        <a:t> t / l /s /n</a:t>
                      </a:r>
                    </a:p>
                    <a:p>
                      <a:r>
                        <a:rPr lang="en-IE" i="0" baseline="0" dirty="0" smtClean="0"/>
                        <a:t>Ní bhíonn séimhiú i gceist</a:t>
                      </a:r>
                      <a:endParaRPr lang="en-IE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838325" y="3733800"/>
            <a:ext cx="1704975" cy="257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3705348"/>
              </p:ext>
            </p:extLst>
          </p:nvPr>
        </p:nvGraphicFramePr>
        <p:xfrm>
          <a:off x="381000" y="4791313"/>
          <a:ext cx="61722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124200"/>
              </a:tblGrid>
              <a:tr h="914400">
                <a:tc>
                  <a:txBody>
                    <a:bodyPr/>
                    <a:lstStyle/>
                    <a:p>
                      <a:r>
                        <a:rPr lang="en-IE" dirty="0" smtClean="0"/>
                        <a:t>Séimhítear focal aonair</a:t>
                      </a:r>
                      <a:r>
                        <a:rPr lang="en-IE" baseline="0" dirty="0" smtClean="0"/>
                        <a:t> tar éis </a:t>
                      </a:r>
                      <a:r>
                        <a:rPr lang="en-IE" b="1" i="1" baseline="0" dirty="0" smtClean="0"/>
                        <a:t>gan</a:t>
                      </a:r>
                      <a:r>
                        <a:rPr lang="en-IE" baseline="0" dirty="0" smtClean="0"/>
                        <a:t> ach amháin…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Má bhíonn níos mó ná focal amháin ann.</a:t>
                      </a:r>
                    </a:p>
                    <a:p>
                      <a:r>
                        <a:rPr lang="en-IE" i="0" baseline="0" dirty="0" smtClean="0"/>
                        <a:t>Ní bhíonn séimhiú i gceist. </a:t>
                      </a:r>
                      <a:endParaRPr lang="en-IE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2043111" y="5105400"/>
            <a:ext cx="1704975" cy="257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9398835"/>
              </p:ext>
            </p:extLst>
          </p:nvPr>
        </p:nvGraphicFramePr>
        <p:xfrm>
          <a:off x="409575" y="6172200"/>
          <a:ext cx="61722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124200"/>
              </a:tblGrid>
              <a:tr h="914400">
                <a:tc>
                  <a:txBody>
                    <a:bodyPr/>
                    <a:lstStyle/>
                    <a:p>
                      <a:r>
                        <a:rPr lang="en-IE" dirty="0" smtClean="0"/>
                        <a:t>Má chiallóinn </a:t>
                      </a:r>
                      <a:r>
                        <a:rPr lang="en-IE" b="1" i="1" dirty="0" smtClean="0"/>
                        <a:t>idir </a:t>
                      </a:r>
                      <a:r>
                        <a:rPr lang="en-IE" i="1" dirty="0" smtClean="0"/>
                        <a:t>between</a:t>
                      </a:r>
                      <a:r>
                        <a:rPr lang="en-IE" dirty="0" smtClean="0"/>
                        <a:t> ní bhíonn</a:t>
                      </a:r>
                      <a:r>
                        <a:rPr lang="en-IE" baseline="0" dirty="0" smtClean="0"/>
                        <a:t> séimhiú ann. 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Má chiallaíonn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b="1" i="1" baseline="0" dirty="0" smtClean="0"/>
                        <a:t>idir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i="1" baseline="0" dirty="0" smtClean="0"/>
                        <a:t>both</a:t>
                      </a:r>
                      <a:r>
                        <a:rPr lang="en-IE" baseline="0" dirty="0" smtClean="0"/>
                        <a:t> bíonn séimhiú ar an dá ainmfhocal. </a:t>
                      </a:r>
                      <a:endParaRPr lang="en-IE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998892"/>
              </p:ext>
            </p:extLst>
          </p:nvPr>
        </p:nvGraphicFramePr>
        <p:xfrm>
          <a:off x="447675" y="7543800"/>
          <a:ext cx="6172200" cy="990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124200"/>
              </a:tblGrid>
              <a:tr h="990600">
                <a:tc>
                  <a:txBody>
                    <a:bodyPr/>
                    <a:lstStyle/>
                    <a:p>
                      <a:r>
                        <a:rPr lang="en-IE" dirty="0" smtClean="0"/>
                        <a:t>Nuair atá</a:t>
                      </a:r>
                      <a:r>
                        <a:rPr lang="en-IE" baseline="0" dirty="0" smtClean="0"/>
                        <a:t> míniú faoi leith ag </a:t>
                      </a:r>
                      <a:r>
                        <a:rPr lang="en-IE" b="1" i="1" baseline="0" dirty="0" smtClean="0"/>
                        <a:t>thar</a:t>
                      </a:r>
                      <a:r>
                        <a:rPr lang="en-IE" baseline="0" dirty="0" smtClean="0"/>
                        <a:t> agus an focal eile. </a:t>
                      </a:r>
                    </a:p>
                    <a:p>
                      <a:r>
                        <a:rPr lang="en-IE" baseline="0" dirty="0" smtClean="0"/>
                        <a:t>-</a:t>
                      </a:r>
                      <a:r>
                        <a:rPr lang="en-IE" i="1" baseline="0" dirty="0" smtClean="0"/>
                        <a:t>thar ceann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Ciallaíonn </a:t>
                      </a:r>
                      <a:r>
                        <a:rPr lang="en-IE" b="1" i="1" dirty="0" smtClean="0"/>
                        <a:t>thar</a:t>
                      </a:r>
                      <a:r>
                        <a:rPr lang="en-IE" dirty="0" smtClean="0"/>
                        <a:t> ‘</a:t>
                      </a:r>
                      <a:r>
                        <a:rPr lang="en-IE" b="1" i="1" dirty="0" smtClean="0"/>
                        <a:t>over</a:t>
                      </a:r>
                      <a:r>
                        <a:rPr lang="en-IE" b="0" i="0" dirty="0" smtClean="0"/>
                        <a:t>’</a:t>
                      </a:r>
                      <a:r>
                        <a:rPr lang="en-IE" dirty="0" smtClean="0"/>
                        <a:t> sa chiall Bhéarla</a:t>
                      </a:r>
                      <a:r>
                        <a:rPr lang="en-IE" baseline="0" dirty="0" smtClean="0"/>
                        <a:t> anseo – </a:t>
                      </a:r>
                      <a:r>
                        <a:rPr lang="en-IE" i="1" baseline="0" dirty="0" smtClean="0"/>
                        <a:t>over Paul’s head</a:t>
                      </a:r>
                      <a:endParaRPr lang="en-I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9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gutaí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882134"/>
            <a:ext cx="588645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An féidir leat séimhiú a chur ar ghuta?</a:t>
            </a:r>
          </a:p>
          <a:p>
            <a:endParaRPr lang="ga-IE" sz="2400" dirty="0" smtClean="0"/>
          </a:p>
          <a:p>
            <a:r>
              <a:rPr lang="ga-IE" sz="2400" dirty="0" smtClean="0"/>
              <a:t>Ní féidir ar ndóigh! Ach is féidir:</a:t>
            </a:r>
          </a:p>
          <a:p>
            <a:endParaRPr lang="ga-IE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ga-IE" sz="2400" dirty="0" smtClean="0"/>
              <a:t>‘h’ a chur roimh ghuta má thagann dhá ghuta le chéile: 	go hAlbain</a:t>
            </a:r>
          </a:p>
          <a:p>
            <a:endParaRPr lang="ga-IE" sz="2400" dirty="0" smtClean="0"/>
          </a:p>
          <a:p>
            <a:r>
              <a:rPr lang="ga-IE" sz="2400" dirty="0" smtClean="0"/>
              <a:t>		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ga-IE" sz="2400" dirty="0" smtClean="0"/>
              <a:t>Agus athraíonn </a:t>
            </a:r>
            <a:r>
              <a:rPr lang="ga-IE" sz="2400" b="1" i="1" dirty="0" smtClean="0"/>
              <a:t>do</a:t>
            </a:r>
            <a:r>
              <a:rPr lang="ga-IE" sz="2400" dirty="0" smtClean="0"/>
              <a:t> agus </a:t>
            </a:r>
            <a:r>
              <a:rPr lang="ga-IE" sz="2400" b="1" i="1" dirty="0" smtClean="0"/>
              <a:t>de</a:t>
            </a:r>
            <a:r>
              <a:rPr lang="ga-IE" sz="2400" dirty="0" smtClean="0"/>
              <a:t> go dtí </a:t>
            </a:r>
            <a:r>
              <a:rPr lang="ga-IE" sz="2400" b="1" i="1" dirty="0" smtClean="0"/>
              <a:t>d’ </a:t>
            </a:r>
            <a:r>
              <a:rPr lang="ga-IE" sz="2400" dirty="0" smtClean="0"/>
              <a:t>roimh ghuta nó </a:t>
            </a:r>
            <a:r>
              <a:rPr lang="ga-IE" sz="2400" b="1" i="1" dirty="0" smtClean="0"/>
              <a:t>‘fh’:	d’fhocal</a:t>
            </a:r>
          </a:p>
          <a:p>
            <a:r>
              <a:rPr lang="ga-IE" sz="2400" b="1" i="1" dirty="0" smtClean="0"/>
              <a:t>	</a:t>
            </a:r>
          </a:p>
          <a:p>
            <a:endParaRPr lang="ga-IE" sz="2400" dirty="0" smtClean="0"/>
          </a:p>
          <a:p>
            <a:r>
              <a:rPr lang="ga-IE" sz="2400" dirty="0" smtClean="0"/>
              <a:t>Cuir na réamhfhocail shimplí roimh fhocail a thosaíonn le guta chun na rialacha thuas a léiriú:</a:t>
            </a:r>
          </a:p>
          <a:p>
            <a:endParaRPr lang="ga-IE" sz="2400" dirty="0" smtClean="0"/>
          </a:p>
          <a:p>
            <a:pPr algn="ctr"/>
            <a:r>
              <a:rPr lang="ga-IE" sz="2600" dirty="0" smtClean="0"/>
              <a:t>ag, de, os, faoi, seachas, trí, um, chun, dar, as, chuig, mar, roimh, ó, go, go dtí, do, murach</a:t>
            </a:r>
            <a:endParaRPr lang="ga-IE" sz="2600" dirty="0"/>
          </a:p>
        </p:txBody>
      </p:sp>
    </p:spTree>
    <p:extLst>
      <p:ext uri="{BB962C8B-B14F-4D97-AF65-F5344CB8AC3E}">
        <p14:creationId xmlns="" xmlns:p14="http://schemas.microsoft.com/office/powerpoint/2010/main" val="25406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flipV="1">
            <a:off x="609600" y="6858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226694"/>
            <a:ext cx="60388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14400" b="1" dirty="0" smtClean="0"/>
              <a:t>Na réamhfhocail shimplí   </a:t>
            </a:r>
            <a:r>
              <a:rPr lang="en-IE" sz="6400" b="1" dirty="0" smtClean="0"/>
              <a:t>na consain</a:t>
            </a:r>
            <a:r>
              <a:rPr lang="en-IE" sz="4000" b="1" dirty="0" smtClean="0"/>
              <a:t>	    			</a:t>
            </a:r>
            <a:endParaRPr lang="ga-I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350" y="914400"/>
            <a:ext cx="603885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An raibh an ceart agat?</a:t>
            </a:r>
          </a:p>
          <a:p>
            <a:endParaRPr lang="ga-IE" sz="2400" dirty="0" smtClean="0"/>
          </a:p>
          <a:p>
            <a:r>
              <a:rPr lang="ga-IE" sz="2400" b="1" dirty="0" smtClean="0"/>
              <a:t>ag</a:t>
            </a:r>
            <a:r>
              <a:rPr lang="ga-IE" sz="2400" dirty="0" smtClean="0"/>
              <a:t> Áine</a:t>
            </a:r>
          </a:p>
          <a:p>
            <a:r>
              <a:rPr lang="ga-IE" sz="2400" b="1" dirty="0" smtClean="0"/>
              <a:t>d’</a:t>
            </a:r>
            <a:r>
              <a:rPr lang="ga-IE" sz="2400" dirty="0" smtClean="0"/>
              <a:t>arán</a:t>
            </a:r>
          </a:p>
          <a:p>
            <a:r>
              <a:rPr lang="ga-IE" sz="2400" b="1" dirty="0" smtClean="0"/>
              <a:t>faoi </a:t>
            </a:r>
            <a:r>
              <a:rPr lang="ga-IE" sz="2400" dirty="0" smtClean="0"/>
              <a:t>anáil</a:t>
            </a:r>
          </a:p>
          <a:p>
            <a:r>
              <a:rPr lang="ga-IE" sz="2400" b="1" dirty="0" smtClean="0"/>
              <a:t>seachas</a:t>
            </a:r>
            <a:r>
              <a:rPr lang="ga-IE" sz="2400" dirty="0" smtClean="0"/>
              <a:t> ainmhithe </a:t>
            </a:r>
          </a:p>
          <a:p>
            <a:r>
              <a:rPr lang="ga-IE" sz="2400" b="1" dirty="0" smtClean="0"/>
              <a:t>trí</a:t>
            </a:r>
            <a:r>
              <a:rPr lang="ga-IE" sz="2400" dirty="0" smtClean="0"/>
              <a:t> uisce </a:t>
            </a:r>
          </a:p>
          <a:p>
            <a:r>
              <a:rPr lang="ga-IE" sz="2400" b="1" dirty="0" smtClean="0"/>
              <a:t>um</a:t>
            </a:r>
            <a:r>
              <a:rPr lang="ga-IE" sz="2400" dirty="0" smtClean="0"/>
              <a:t> ordú</a:t>
            </a:r>
          </a:p>
          <a:p>
            <a:r>
              <a:rPr lang="ga-IE" sz="2400" b="1" dirty="0" smtClean="0"/>
              <a:t>chun</a:t>
            </a:r>
            <a:r>
              <a:rPr lang="ga-IE" sz="2400" dirty="0" smtClean="0"/>
              <a:t> Aifreann</a:t>
            </a:r>
          </a:p>
          <a:p>
            <a:r>
              <a:rPr lang="ga-IE" sz="2400" b="1" dirty="0" smtClean="0"/>
              <a:t>dar </a:t>
            </a:r>
            <a:r>
              <a:rPr lang="ga-IE" sz="2400" dirty="0" smtClean="0"/>
              <a:t>aois</a:t>
            </a:r>
          </a:p>
          <a:p>
            <a:r>
              <a:rPr lang="ga-IE" sz="2400" b="1" dirty="0" smtClean="0"/>
              <a:t>as</a:t>
            </a:r>
            <a:r>
              <a:rPr lang="ga-IE" sz="2400" dirty="0" smtClean="0"/>
              <a:t> ord</a:t>
            </a:r>
          </a:p>
          <a:p>
            <a:r>
              <a:rPr lang="ga-IE" sz="2400" b="1" dirty="0" smtClean="0"/>
              <a:t>chuig</a:t>
            </a:r>
            <a:r>
              <a:rPr lang="ga-IE" sz="2400" dirty="0" smtClean="0"/>
              <a:t> Eilís</a:t>
            </a:r>
          </a:p>
          <a:p>
            <a:r>
              <a:rPr lang="ga-IE" sz="2400" b="1" dirty="0" smtClean="0"/>
              <a:t>mar</a:t>
            </a:r>
            <a:r>
              <a:rPr lang="ga-IE" sz="2400" dirty="0" smtClean="0"/>
              <a:t> aisteoir</a:t>
            </a:r>
          </a:p>
          <a:p>
            <a:r>
              <a:rPr lang="ga-IE" sz="2400" b="1" dirty="0" smtClean="0"/>
              <a:t>ó</a:t>
            </a:r>
            <a:r>
              <a:rPr lang="ga-IE" sz="2400" dirty="0" smtClean="0"/>
              <a:t> oifig</a:t>
            </a:r>
          </a:p>
          <a:p>
            <a:r>
              <a:rPr lang="ga-IE" sz="2400" b="1" dirty="0" smtClean="0"/>
              <a:t>go</a:t>
            </a:r>
            <a:r>
              <a:rPr lang="ga-IE" sz="2400" dirty="0" smtClean="0"/>
              <a:t> hÉirinn</a:t>
            </a:r>
          </a:p>
          <a:p>
            <a:r>
              <a:rPr lang="ga-IE" sz="2400" b="1" dirty="0" smtClean="0"/>
              <a:t>go dtí </a:t>
            </a:r>
            <a:r>
              <a:rPr lang="ga-IE" sz="2400" dirty="0" smtClean="0"/>
              <a:t>é</a:t>
            </a:r>
          </a:p>
          <a:p>
            <a:r>
              <a:rPr lang="ga-IE" sz="2400" b="1" dirty="0" smtClean="0"/>
              <a:t>d’</a:t>
            </a:r>
            <a:r>
              <a:rPr lang="ga-IE" sz="2400" dirty="0" smtClean="0"/>
              <a:t>aois</a:t>
            </a:r>
          </a:p>
          <a:p>
            <a:r>
              <a:rPr lang="ga-IE" sz="2400" b="1" dirty="0" smtClean="0"/>
              <a:t>murach</a:t>
            </a:r>
            <a:r>
              <a:rPr lang="ga-IE" sz="2400" dirty="0" smtClean="0"/>
              <a:t> Éamonn </a:t>
            </a:r>
          </a:p>
          <a:p>
            <a:r>
              <a:rPr lang="ga-IE" sz="2400" b="1" dirty="0" smtClean="0"/>
              <a:t>le</a:t>
            </a:r>
            <a:r>
              <a:rPr lang="ga-IE" sz="2400" dirty="0" smtClean="0"/>
              <a:t> himeacht</a:t>
            </a:r>
          </a:p>
          <a:p>
            <a:endParaRPr lang="en-IE" sz="2400" dirty="0"/>
          </a:p>
          <a:p>
            <a:endParaRPr lang="en-IE" sz="24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8426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452</Words>
  <Application>Microsoft Office PowerPoint</Application>
  <PresentationFormat>On-screen Show (4:3)</PresentationFormat>
  <Paragraphs>156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Na réamhfhocail shimplí         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t-ainmfhocal      caol &amp; leathan</dc:title>
  <dc:creator>Úna Nic Gabhann</dc:creator>
  <cp:lastModifiedBy>riarachan</cp:lastModifiedBy>
  <cp:revision>43</cp:revision>
  <cp:lastPrinted>2012-12-30T17:24:14Z</cp:lastPrinted>
  <dcterms:created xsi:type="dcterms:W3CDTF">2006-08-16T00:00:00Z</dcterms:created>
  <dcterms:modified xsi:type="dcterms:W3CDTF">2013-02-22T12:17:40Z</dcterms:modified>
</cp:coreProperties>
</file>