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68" r:id="rId5"/>
    <p:sldId id="282" r:id="rId6"/>
    <p:sldId id="286" r:id="rId7"/>
    <p:sldId id="283" r:id="rId8"/>
    <p:sldId id="272" r:id="rId9"/>
    <p:sldId id="285" r:id="rId10"/>
    <p:sldId id="287" r:id="rId11"/>
    <p:sldId id="288" r:id="rId12"/>
    <p:sldId id="289" r:id="rId13"/>
    <p:sldId id="290" r:id="rId14"/>
    <p:sldId id="281" r:id="rId15"/>
    <p:sldId id="291" r:id="rId16"/>
  </p:sldIdLst>
  <p:sldSz cx="6858000" cy="9144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irdre"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8" d="100"/>
          <a:sy n="78" d="100"/>
        </p:scale>
        <p:origin x="1512" y="12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3132"/>
        <p:guide pos="21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2C06521C-613D-4CD2-A859-6E74FBAE77F0}" type="datetimeFigureOut">
              <a:rPr lang="ga-IE" smtClean="0"/>
              <a:pPr/>
              <a:t>28/02/2014</a:t>
            </a:fld>
            <a:endParaRPr lang="ga-IE"/>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ED5E88A-299C-4828-BDC8-329C14C180AE}" type="slidenum">
              <a:rPr lang="ga-IE" smtClean="0"/>
              <a:pPr/>
              <a:t>‹#›</a:t>
            </a:fld>
            <a:endParaRPr lang="ga-IE"/>
          </a:p>
        </p:txBody>
      </p:sp>
    </p:spTree>
    <p:extLst>
      <p:ext uri="{BB962C8B-B14F-4D97-AF65-F5344CB8AC3E}">
        <p14:creationId xmlns:p14="http://schemas.microsoft.com/office/powerpoint/2010/main" val="1156174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AF60FEF6-2390-442A-951E-00635FF7FC08}" type="datetimeFigureOut">
              <a:rPr lang="ga-IE" smtClean="0"/>
              <a:pPr/>
              <a:t>28/02/2014</a:t>
            </a:fld>
            <a:endParaRPr lang="ga-IE"/>
          </a:p>
        </p:txBody>
      </p:sp>
      <p:sp>
        <p:nvSpPr>
          <p:cNvPr id="4" name="Slide Image Placeholder 3"/>
          <p:cNvSpPr>
            <a:spLocks noGrp="1" noRot="1" noChangeAspect="1"/>
          </p:cNvSpPr>
          <p:nvPr>
            <p:ph type="sldImg" idx="2"/>
          </p:nvPr>
        </p:nvSpPr>
        <p:spPr>
          <a:xfrm>
            <a:off x="1982788" y="746125"/>
            <a:ext cx="2795587" cy="3727450"/>
          </a:xfrm>
          <a:prstGeom prst="rect">
            <a:avLst/>
          </a:prstGeom>
          <a:noFill/>
          <a:ln w="12700">
            <a:solidFill>
              <a:prstClr val="black"/>
            </a:solidFill>
          </a:ln>
        </p:spPr>
        <p:txBody>
          <a:bodyPr vert="horz" lIns="91440" tIns="45720" rIns="91440" bIns="45720" rtlCol="0" anchor="ctr"/>
          <a:lstStyle/>
          <a:p>
            <a:endParaRPr lang="ga-IE"/>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49747997-6BB7-4738-9F22-9FB6B06EB51D}" type="slidenum">
              <a:rPr lang="ga-IE" smtClean="0"/>
              <a:pPr/>
              <a:t>‹#›</a:t>
            </a:fld>
            <a:endParaRPr lang="ga-IE"/>
          </a:p>
        </p:txBody>
      </p:sp>
    </p:spTree>
    <p:extLst>
      <p:ext uri="{BB962C8B-B14F-4D97-AF65-F5344CB8AC3E}">
        <p14:creationId xmlns:p14="http://schemas.microsoft.com/office/powerpoint/2010/main" val="270281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9"/>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smtClean="0"/>
              <a:t>Click to edit Master title style </a:t>
            </a:r>
            <a:r>
              <a:rPr lang="en-US" dirty="0" err="1" smtClean="0"/>
              <a:t>cinnte</a:t>
            </a:r>
            <a:r>
              <a:rPr lang="en-US" dirty="0" smtClean="0"/>
              <a:t> </a:t>
            </a:r>
            <a:r>
              <a:rPr lang="en-US" dirty="0" err="1" smtClean="0"/>
              <a:t>dearfach</a:t>
            </a:r>
            <a:r>
              <a:rPr lang="en-US" dirty="0" smtClean="0"/>
              <a:t> </a:t>
            </a:r>
            <a:endParaRPr lang="en-US" dirty="0"/>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dirty="0" smtClean="0"/>
              <a:t>Click to edit </a:t>
            </a:r>
            <a:r>
              <a:rPr lang="en-IE" noProof="0" dirty="0" smtClean="0"/>
              <a:t>Master</a:t>
            </a:r>
            <a:r>
              <a:rPr lang="en-US" dirty="0" smtClean="0"/>
              <a: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2/28/2014</a:t>
            </a:fld>
            <a:endParaRPr lang="en-US"/>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3300" b="1" dirty="0"/>
              <a:t> </a:t>
            </a:r>
            <a:r>
              <a:rPr lang="en-IE" sz="3300" b="1" dirty="0" smtClean="0"/>
              <a:t>        </a:t>
            </a:r>
            <a:r>
              <a:rPr lang="ga-IE" sz="1800" b="1" dirty="0" smtClean="0"/>
              <a:t>Réamhobair</a:t>
            </a:r>
            <a:endParaRPr lang="ga-IE" sz="1800" dirty="0"/>
          </a:p>
        </p:txBody>
      </p:sp>
      <p:sp>
        <p:nvSpPr>
          <p:cNvPr id="5" name="Right Arrow 4"/>
          <p:cNvSpPr/>
          <p:nvPr/>
        </p:nvSpPr>
        <p:spPr>
          <a:xfrm>
            <a:off x="172828" y="1001241"/>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0" y="1219200"/>
            <a:ext cx="6705600" cy="629549"/>
          </a:xfrm>
        </p:spPr>
        <p:txBody>
          <a:bodyPr>
            <a:noAutofit/>
          </a:bodyPr>
          <a:lstStyle/>
          <a:p>
            <a:pPr marL="0" lvl="0" indent="0" algn="just">
              <a:buNone/>
            </a:pPr>
            <a:r>
              <a:rPr lang="en-IE" sz="1600" dirty="0" smtClean="0"/>
              <a:t>Ceangail na focail leis na sainmhínithe cearta nó leis na téarmaí comhchiallacha. </a:t>
            </a:r>
          </a:p>
        </p:txBody>
      </p:sp>
      <p:graphicFrame>
        <p:nvGraphicFramePr>
          <p:cNvPr id="2" name="Table 1"/>
          <p:cNvGraphicFramePr>
            <a:graphicFrameLocks noGrp="1"/>
          </p:cNvGraphicFramePr>
          <p:nvPr>
            <p:extLst>
              <p:ext uri="{D42A27DB-BD31-4B8C-83A1-F6EECF244321}">
                <p14:modId xmlns:p14="http://schemas.microsoft.com/office/powerpoint/2010/main" val="4155272888"/>
              </p:ext>
            </p:extLst>
          </p:nvPr>
        </p:nvGraphicFramePr>
        <p:xfrm>
          <a:off x="228600" y="1828800"/>
          <a:ext cx="6400800" cy="7045960"/>
        </p:xfrm>
        <a:graphic>
          <a:graphicData uri="http://schemas.openxmlformats.org/drawingml/2006/table">
            <a:tbl>
              <a:tblPr bandRow="1">
                <a:tableStyleId>{5C22544A-7EE6-4342-B048-85BDC9FD1C3A}</a:tableStyleId>
              </a:tblPr>
              <a:tblGrid>
                <a:gridCol w="1752600"/>
                <a:gridCol w="4648200"/>
              </a:tblGrid>
              <a:tr h="370840">
                <a:tc>
                  <a:txBody>
                    <a:bodyPr/>
                    <a:lstStyle/>
                    <a:p>
                      <a:r>
                        <a:rPr lang="en-IE" sz="1800" dirty="0" smtClean="0"/>
                        <a:t>faill</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ag airneán,</a:t>
                      </a:r>
                      <a:r>
                        <a:rPr lang="en-IE" sz="1800" baseline="0" dirty="0" smtClean="0"/>
                        <a:t> ag cuartaíocht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tearc</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caint gan chiall</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dream</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annamh, gann nó ní minic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dirty="0" smtClean="0"/>
                        <a:t>(ag) clamhsán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aoibh, miongháire</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ag </a:t>
                      </a:r>
                      <a:r>
                        <a:rPr lang="en-IE" sz="1800" dirty="0" smtClean="0">
                          <a:solidFill>
                            <a:schemeClr val="tx1"/>
                          </a:solidFill>
                        </a:rPr>
                        <a:t>airneál </a:t>
                      </a:r>
                      <a:endParaRPr lang="en-IE"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faoi dheifir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baistíoch</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cruachroíoch</a:t>
                      </a:r>
                      <a:r>
                        <a:rPr lang="en-IE" sz="1800" baseline="0" dirty="0" smtClean="0"/>
                        <a:t>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cadránta</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áthasach</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ballóg</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go</a:t>
                      </a:r>
                      <a:r>
                        <a:rPr lang="en-IE" sz="1800" baseline="0" dirty="0" smtClean="0"/>
                        <a:t> stadach</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dirty="0" smtClean="0"/>
                        <a:t>fuadrach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seans,</a:t>
                      </a:r>
                      <a:r>
                        <a:rPr lang="en-IE" sz="1800" baseline="0" dirty="0" smtClean="0"/>
                        <a:t> deis</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dirty="0" smtClean="0"/>
                        <a:t>idir lámha (ag)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cuirfimid an t-am</a:t>
                      </a:r>
                      <a:r>
                        <a:rPr lang="en-IE" sz="1800" baseline="0" dirty="0" smtClean="0"/>
                        <a:t> thart</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coimhthíoch</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duine a iarrann déirce nó</a:t>
                      </a:r>
                      <a:r>
                        <a:rPr lang="en-IE" sz="1800" baseline="0" dirty="0" smtClean="0"/>
                        <a:t> nach siúlann i gceart</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meangadh</a:t>
                      </a:r>
                      <a:r>
                        <a:rPr lang="en-IE" sz="1800" baseline="0" dirty="0" smtClean="0"/>
                        <a:t> gáire</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grúpa daoine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gealgháireach</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duine a baisteadh,</a:t>
                      </a:r>
                      <a:r>
                        <a:rPr lang="en-IE" sz="1800" baseline="0" dirty="0" smtClean="0"/>
                        <a:t> duine beo</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maoithneach</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strainséir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baothchaint</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ag gearán, ag tabhairt amach</a:t>
                      </a:r>
                      <a:r>
                        <a:rPr lang="en-IE" sz="1800" baseline="0" dirty="0" smtClean="0"/>
                        <a:t>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dirty="0" smtClean="0"/>
                        <a:t>bacach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cineál</a:t>
                      </a:r>
                      <a:r>
                        <a:rPr lang="en-IE" sz="1800" baseline="0" dirty="0" smtClean="0"/>
                        <a:t> gliú a úsáidtear i gcúrsaí tógála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go treallach</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á dhéanamh (ag)</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800" dirty="0" smtClean="0"/>
                        <a:t>meilfimid (am)</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rómánsúil, an-mhothúchánach </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dirty="0" smtClean="0"/>
                        <a:t>stroighin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smtClean="0"/>
                        <a:t>fothrach</a:t>
                      </a:r>
                      <a:r>
                        <a:rPr lang="en-IE" sz="1800" baseline="0" dirty="0" smtClean="0"/>
                        <a:t> (tí)</a:t>
                      </a:r>
                      <a:endParaRPr lang="en-I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1800" b="1" dirty="0" smtClean="0"/>
              <a:t>Grúpa C</a:t>
            </a:r>
            <a:endParaRPr lang="ga-IE" sz="1800" dirty="0"/>
          </a:p>
        </p:txBody>
      </p:sp>
      <p:sp>
        <p:nvSpPr>
          <p:cNvPr id="5" name="Right Arrow 4"/>
          <p:cNvSpPr/>
          <p:nvPr/>
        </p:nvSpPr>
        <p:spPr>
          <a:xfrm>
            <a:off x="155575" y="1021081"/>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95400"/>
            <a:ext cx="6476999" cy="4247317"/>
          </a:xfrm>
          <a:prstGeom prst="rect">
            <a:avLst/>
          </a:prstGeom>
          <a:noFill/>
        </p:spPr>
        <p:txBody>
          <a:bodyPr wrap="square" rtlCol="0">
            <a:spAutoFit/>
          </a:bodyPr>
          <a:lstStyle/>
          <a:p>
            <a:pPr algn="just"/>
            <a:r>
              <a:rPr lang="ga-IE" dirty="0" smtClean="0"/>
              <a:t>Bhí teanga Ghaeilge aige mar bhí aige an lá d'imigh sé. Fuair sé aithne ar na daoine agus bhíodh sé ag cuartaíocht is ag airneál mar nach bhfágfadh sé an baile riamh. Ach ní labhraíodh sé mórán fán tseansaol. Dar leat, gur duine cadránta a bhí ann. Sa deireadh tháinig an lá a raibh aige le himeacht. Agus ar ndóigh, shílfeá gurbh fhurasta dó Rann na Feirste a fhágáil an iarraidh seo gan cumha ar bith a bheith air. Bhí a athair is a mháthair marbh, leis na blianta. An teach ann ar tógadh é, ní hé amháin go raibh sé ina bhallóg, acht ní raibh fágtha den bhallóg féin ach clocha na dúshraithe. Bhí a bhean is a chlann i Meiriceá ag feitheamh leis ar ais ionsar ortha. Shílfeadh duine gur ag gabháil chun an bhaile a bhí sé agus nach ag imeacht as an bhaile. Ach an tráthnóna sular imigh sé, chuaigh sé suas agus shuigh sé ar chlocha na ballóige agus chaoin sé uisce a chinn. Ansin d'imigh sé agus níor phill sé ní ba mhó.</a:t>
            </a:r>
          </a:p>
          <a:p>
            <a:pPr algn="just"/>
            <a:r>
              <a:rPr lang="en-IE" dirty="0"/>
              <a:t> </a:t>
            </a:r>
          </a:p>
        </p:txBody>
      </p:sp>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spTree>
    <p:extLst>
      <p:ext uri="{BB962C8B-B14F-4D97-AF65-F5344CB8AC3E}">
        <p14:creationId xmlns:p14="http://schemas.microsoft.com/office/powerpoint/2010/main" val="3758383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3300" b="1" dirty="0"/>
              <a:t> </a:t>
            </a:r>
            <a:r>
              <a:rPr lang="ga-IE" sz="1800" b="1" dirty="0" smtClean="0"/>
              <a:t>Iarobair</a:t>
            </a:r>
            <a:r>
              <a:rPr lang="en-IE" sz="1800" b="1" dirty="0" smtClean="0"/>
              <a:t> </a:t>
            </a:r>
            <a:r>
              <a:rPr lang="en-IE" sz="1800" b="1" dirty="0" smtClean="0"/>
              <a:t>1</a:t>
            </a:r>
            <a:endParaRPr lang="ga-IE" sz="1800" dirty="0"/>
          </a:p>
        </p:txBody>
      </p:sp>
      <p:sp>
        <p:nvSpPr>
          <p:cNvPr id="5" name="Right Arrow 4"/>
          <p:cNvSpPr/>
          <p:nvPr/>
        </p:nvSpPr>
        <p:spPr>
          <a:xfrm>
            <a:off x="155575" y="1001385"/>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48828"/>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8" name="TextBox 7"/>
          <p:cNvSpPr txBox="1"/>
          <p:nvPr/>
        </p:nvSpPr>
        <p:spPr>
          <a:xfrm>
            <a:off x="155574" y="1266825"/>
            <a:ext cx="6397625" cy="7571303"/>
          </a:xfrm>
          <a:prstGeom prst="rect">
            <a:avLst/>
          </a:prstGeom>
          <a:noFill/>
        </p:spPr>
        <p:txBody>
          <a:bodyPr wrap="square" rtlCol="0">
            <a:spAutoFit/>
          </a:bodyPr>
          <a:lstStyle/>
          <a:p>
            <a:pPr algn="just"/>
            <a:r>
              <a:rPr lang="ga-IE" dirty="0" smtClean="0"/>
              <a:t>Bí ag obair sna grúpaí céanna fós agus tugaigí faoi na ceisteanna seo:</a:t>
            </a:r>
          </a:p>
          <a:p>
            <a:endParaRPr lang="ga-IE" dirty="0" smtClean="0"/>
          </a:p>
          <a:p>
            <a:endParaRPr lang="ga-IE" dirty="0" smtClean="0"/>
          </a:p>
          <a:p>
            <a:endParaRPr lang="ga-IE" dirty="0" smtClean="0"/>
          </a:p>
          <a:p>
            <a:endParaRPr lang="ga-IE" dirty="0" smtClean="0"/>
          </a:p>
          <a:p>
            <a:endParaRPr lang="ga-IE" dirty="0" smtClean="0"/>
          </a:p>
          <a:p>
            <a:endParaRPr lang="ga-IE" dirty="0" smtClean="0"/>
          </a:p>
          <a:p>
            <a:endParaRPr lang="ga-IE" dirty="0" smtClean="0"/>
          </a:p>
          <a:p>
            <a:endParaRPr lang="ga-IE" dirty="0" smtClean="0"/>
          </a:p>
          <a:p>
            <a:endParaRPr lang="ga-IE" dirty="0" smtClean="0"/>
          </a:p>
          <a:p>
            <a:pPr marL="342900" indent="-342900">
              <a:buFont typeface="+mj-lt"/>
              <a:buAutoNum type="arabicPeriod"/>
            </a:pPr>
            <a:r>
              <a:rPr lang="ga-IE" dirty="0" smtClean="0"/>
              <a:t>Éistigí le hamhrán de chuid na </a:t>
            </a:r>
            <a:r>
              <a:rPr lang="ga-IE" b="1" i="1" dirty="0" smtClean="0"/>
              <a:t>Beatles</a:t>
            </a:r>
            <a:r>
              <a:rPr lang="ga-IE" dirty="0" smtClean="0"/>
              <a:t>, </a:t>
            </a:r>
            <a:r>
              <a:rPr lang="ga-IE" b="1" i="1" dirty="0" smtClean="0"/>
              <a:t>She’s Leaving Home</a:t>
            </a:r>
            <a:r>
              <a:rPr lang="ga-IE" dirty="0" smtClean="0"/>
              <a:t>. Cad iad na mothúcháin a léirítear ann, dar libh?</a:t>
            </a:r>
          </a:p>
          <a:p>
            <a:pPr marL="342900" indent="-342900">
              <a:buFont typeface="+mj-lt"/>
              <a:buAutoNum type="arabicPeriod"/>
            </a:pPr>
            <a:endParaRPr lang="ga-IE" dirty="0" smtClean="0"/>
          </a:p>
          <a:p>
            <a:pPr marL="342900" indent="-342900">
              <a:buFont typeface="+mj-lt"/>
              <a:buAutoNum type="arabicPeriod"/>
            </a:pPr>
            <a:r>
              <a:rPr lang="ga-IE" dirty="0" smtClean="0"/>
              <a:t>Cad é téama an amhráin, dar libh?</a:t>
            </a:r>
          </a:p>
          <a:p>
            <a:pPr marL="342900" indent="-342900">
              <a:buFont typeface="+mj-lt"/>
              <a:buAutoNum type="arabicPeriod"/>
            </a:pPr>
            <a:endParaRPr lang="ga-IE" dirty="0" smtClean="0"/>
          </a:p>
          <a:p>
            <a:pPr marL="342900" indent="-342900">
              <a:buFont typeface="+mj-lt"/>
              <a:buAutoNum type="arabicPeriod"/>
            </a:pPr>
            <a:r>
              <a:rPr lang="ga-IE" dirty="0" smtClean="0"/>
              <a:t>An maith libh an t-amhrán? Cén fáth?</a:t>
            </a:r>
          </a:p>
          <a:p>
            <a:pPr marL="342900" indent="-342900">
              <a:buFont typeface="+mj-lt"/>
              <a:buAutoNum type="arabicPeriod"/>
            </a:pPr>
            <a:endParaRPr lang="ga-IE" dirty="0" smtClean="0"/>
          </a:p>
          <a:p>
            <a:pPr marL="342900" indent="-342900">
              <a:buFont typeface="+mj-lt"/>
              <a:buAutoNum type="arabicPeriod"/>
            </a:pPr>
            <a:r>
              <a:rPr lang="ga-IE" dirty="0" smtClean="0"/>
              <a:t>An mbeidh uaigneas ar bhur dtuismitheoirí nuair a fhágfaidh sibh an baile, dar libh?</a:t>
            </a:r>
          </a:p>
          <a:p>
            <a:pPr marL="342900" indent="-342900">
              <a:buFont typeface="+mj-lt"/>
              <a:buAutoNum type="arabicPeriod"/>
            </a:pPr>
            <a:endParaRPr lang="ga-IE" dirty="0" smtClean="0"/>
          </a:p>
          <a:p>
            <a:pPr marL="342900" indent="-342900">
              <a:buFont typeface="+mj-lt"/>
              <a:buAutoNum type="arabicPeriod"/>
            </a:pPr>
            <a:r>
              <a:rPr lang="ga-IE" dirty="0" smtClean="0"/>
              <a:t>An bhfuil sé tábhachtach an baile a fhágáil, dar libh? Cén fáth?</a:t>
            </a:r>
          </a:p>
          <a:p>
            <a:pPr marL="342900" indent="-342900">
              <a:buFont typeface="+mj-lt"/>
              <a:buAutoNum type="arabicPeriod"/>
            </a:pPr>
            <a:endParaRPr lang="ga-IE" dirty="0" smtClean="0"/>
          </a:p>
          <a:p>
            <a:pPr marL="342900" indent="-342900">
              <a:buFont typeface="+mj-lt"/>
              <a:buAutoNum type="arabicPeriod"/>
            </a:pPr>
            <a:r>
              <a:rPr lang="ga-IE" dirty="0" smtClean="0"/>
              <a:t>Déanaigí iarracht anois an chéad rann den amhrán a aistriú go Gaeilge. </a:t>
            </a:r>
          </a:p>
          <a:p>
            <a:pPr marL="342900" indent="-342900">
              <a:buFont typeface="+mj-lt"/>
              <a:buAutoNum type="arabicPeriod"/>
            </a:pPr>
            <a:endParaRPr lang="ga-IE" dirty="0" smtClean="0"/>
          </a:p>
          <a:p>
            <a:pPr marL="342900" indent="-342900">
              <a:buFont typeface="+mj-lt"/>
              <a:buAutoNum type="arabicPeriod"/>
            </a:pPr>
            <a:r>
              <a:rPr lang="ga-IE" dirty="0" smtClean="0"/>
              <a:t>An raibh sé deacair é a aistriú? Cén fáth? </a:t>
            </a:r>
            <a:endParaRPr lang="ga-IE"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1714682"/>
            <a:ext cx="3315052" cy="2341255"/>
          </a:xfrm>
          <a:prstGeom prst="rect">
            <a:avLst/>
          </a:prstGeom>
        </p:spPr>
      </p:pic>
    </p:spTree>
    <p:extLst>
      <p:ext uri="{BB962C8B-B14F-4D97-AF65-F5344CB8AC3E}">
        <p14:creationId xmlns:p14="http://schemas.microsoft.com/office/powerpoint/2010/main" val="3383171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3300" b="1" dirty="0"/>
              <a:t> </a:t>
            </a:r>
            <a:r>
              <a:rPr lang="ga-IE" sz="1800" b="1" dirty="0" smtClean="0"/>
              <a:t>Iarobair</a:t>
            </a:r>
            <a:r>
              <a:rPr lang="en-IE" sz="1800" b="1" dirty="0" smtClean="0"/>
              <a:t> </a:t>
            </a:r>
            <a:r>
              <a:rPr lang="en-IE" sz="1800" b="1" dirty="0" smtClean="0"/>
              <a:t>2</a:t>
            </a:r>
            <a:endParaRPr lang="ga-IE" sz="1800" dirty="0"/>
          </a:p>
        </p:txBody>
      </p:sp>
      <p:sp>
        <p:nvSpPr>
          <p:cNvPr id="5" name="Right Arrow 4"/>
          <p:cNvSpPr/>
          <p:nvPr/>
        </p:nvSpPr>
        <p:spPr>
          <a:xfrm>
            <a:off x="155575" y="1001385"/>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48828"/>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8" name="TextBox 7"/>
          <p:cNvSpPr txBox="1"/>
          <p:nvPr/>
        </p:nvSpPr>
        <p:spPr>
          <a:xfrm>
            <a:off x="155573" y="1215033"/>
            <a:ext cx="6397625" cy="7879080"/>
          </a:xfrm>
          <a:prstGeom prst="rect">
            <a:avLst/>
          </a:prstGeom>
          <a:noFill/>
        </p:spPr>
        <p:txBody>
          <a:bodyPr wrap="square" rtlCol="0">
            <a:spAutoFit/>
          </a:bodyPr>
          <a:lstStyle/>
          <a:p>
            <a:r>
              <a:rPr lang="ga-IE" sz="1400" b="1" dirty="0" smtClean="0"/>
              <a:t>"She's Leaving Home"</a:t>
            </a:r>
            <a:endParaRPr lang="ga-IE" sz="1400" dirty="0" smtClean="0"/>
          </a:p>
          <a:p>
            <a:r>
              <a:rPr lang="ga-IE" sz="1400" dirty="0" smtClean="0"/>
              <a:t>Wednesday morning at five o'clock as the day begins</a:t>
            </a:r>
            <a:br>
              <a:rPr lang="ga-IE" sz="1400" dirty="0" smtClean="0"/>
            </a:br>
            <a:r>
              <a:rPr lang="ga-IE" sz="1400" dirty="0" smtClean="0"/>
              <a:t>Silently closing her bedroom door</a:t>
            </a:r>
            <a:br>
              <a:rPr lang="ga-IE" sz="1400" dirty="0" smtClean="0"/>
            </a:br>
            <a:r>
              <a:rPr lang="ga-IE" sz="1400" dirty="0" smtClean="0"/>
              <a:t>Leaving the note that she hoped would say more</a:t>
            </a:r>
            <a:br>
              <a:rPr lang="ga-IE" sz="1400" dirty="0" smtClean="0"/>
            </a:br>
            <a:r>
              <a:rPr lang="ga-IE" sz="1400" dirty="0" smtClean="0"/>
              <a:t>She goes downstairs to the kitchen clutching her handkerchief</a:t>
            </a:r>
            <a:br>
              <a:rPr lang="ga-IE" sz="1400" dirty="0" smtClean="0"/>
            </a:br>
            <a:r>
              <a:rPr lang="ga-IE" sz="1400" dirty="0" smtClean="0"/>
              <a:t>Quietly turning the backdoor key</a:t>
            </a:r>
            <a:br>
              <a:rPr lang="ga-IE" sz="1400" dirty="0" smtClean="0"/>
            </a:br>
            <a:r>
              <a:rPr lang="ga-IE" sz="1400" dirty="0" smtClean="0"/>
              <a:t>Stepping outside she is free</a:t>
            </a:r>
            <a:r>
              <a:rPr lang="ga-IE" sz="1600" dirty="0" smtClean="0"/>
              <a:t/>
            </a:r>
            <a:br>
              <a:rPr lang="ga-IE" sz="1600" dirty="0" smtClean="0"/>
            </a:br>
            <a:r>
              <a:rPr lang="ga-IE" sz="800" dirty="0" smtClean="0"/>
              <a:t>	***</a:t>
            </a:r>
            <a:r>
              <a:rPr lang="ga-IE" sz="1600" dirty="0" smtClean="0"/>
              <a:t/>
            </a:r>
            <a:br>
              <a:rPr lang="ga-IE" sz="1600" dirty="0" smtClean="0"/>
            </a:br>
            <a:r>
              <a:rPr lang="ga-IE" sz="1400" dirty="0" smtClean="0"/>
              <a:t>She (We gave her most of our lives)</a:t>
            </a:r>
            <a:br>
              <a:rPr lang="ga-IE" sz="1400" dirty="0" smtClean="0"/>
            </a:br>
            <a:r>
              <a:rPr lang="ga-IE" sz="1400" dirty="0" smtClean="0"/>
              <a:t>Is leaving (Sacrificed most of our lives)</a:t>
            </a:r>
            <a:br>
              <a:rPr lang="ga-IE" sz="1400" dirty="0" smtClean="0"/>
            </a:br>
            <a:r>
              <a:rPr lang="ga-IE" sz="1400" dirty="0" smtClean="0"/>
              <a:t>Home (We gave her everything money could buy)</a:t>
            </a:r>
            <a:br>
              <a:rPr lang="ga-IE" sz="1400" dirty="0" smtClean="0"/>
            </a:br>
            <a:r>
              <a:rPr lang="ga-IE" sz="1400" dirty="0" smtClean="0"/>
              <a:t>She's leaving home after living alone</a:t>
            </a:r>
            <a:br>
              <a:rPr lang="ga-IE" sz="1400" dirty="0" smtClean="0"/>
            </a:br>
            <a:r>
              <a:rPr lang="ga-IE" sz="1400" dirty="0" smtClean="0"/>
              <a:t>For so many years (Bye bye)</a:t>
            </a:r>
            <a:r>
              <a:rPr lang="ga-IE" sz="1600" dirty="0" smtClean="0"/>
              <a:t/>
            </a:r>
            <a:br>
              <a:rPr lang="ga-IE" sz="1600" dirty="0" smtClean="0"/>
            </a:br>
            <a:r>
              <a:rPr lang="ga-IE" sz="800" dirty="0" smtClean="0"/>
              <a:t>	***</a:t>
            </a:r>
            <a:r>
              <a:rPr lang="ga-IE" sz="1600" dirty="0" smtClean="0"/>
              <a:t/>
            </a:r>
            <a:br>
              <a:rPr lang="ga-IE" sz="1600" dirty="0" smtClean="0"/>
            </a:br>
            <a:r>
              <a:rPr lang="ga-IE" sz="1400" dirty="0" smtClean="0"/>
              <a:t>Father snores as his wife gets into her dressing gown</a:t>
            </a:r>
            <a:br>
              <a:rPr lang="ga-IE" sz="1400" dirty="0" smtClean="0"/>
            </a:br>
            <a:r>
              <a:rPr lang="ga-IE" sz="1400" dirty="0" smtClean="0"/>
              <a:t>Picks up the letter that's lying there</a:t>
            </a:r>
            <a:br>
              <a:rPr lang="ga-IE" sz="1400" dirty="0" smtClean="0"/>
            </a:br>
            <a:r>
              <a:rPr lang="ga-IE" sz="1400" dirty="0" smtClean="0"/>
              <a:t>Standing alone at the top of the stairs</a:t>
            </a:r>
            <a:br>
              <a:rPr lang="ga-IE" sz="1400" dirty="0" smtClean="0"/>
            </a:br>
            <a:r>
              <a:rPr lang="ga-IE" sz="1400" dirty="0" smtClean="0"/>
              <a:t>She breaks down and cries to her husband "Daddy our baby's gone</a:t>
            </a:r>
            <a:br>
              <a:rPr lang="ga-IE" sz="1400" dirty="0" smtClean="0"/>
            </a:br>
            <a:r>
              <a:rPr lang="ga-IE" sz="1400" dirty="0" smtClean="0"/>
              <a:t>Why would she treat us so thoughtlessly?</a:t>
            </a:r>
            <a:br>
              <a:rPr lang="ga-IE" sz="1400" dirty="0" smtClean="0"/>
            </a:br>
            <a:r>
              <a:rPr lang="ga-IE" sz="1400" dirty="0" smtClean="0"/>
              <a:t>How could she do this to me?"</a:t>
            </a:r>
            <a:r>
              <a:rPr lang="ga-IE" sz="1600" dirty="0" smtClean="0"/>
              <a:t/>
            </a:r>
            <a:br>
              <a:rPr lang="ga-IE" sz="1600" dirty="0" smtClean="0"/>
            </a:br>
            <a:r>
              <a:rPr lang="ga-IE" sz="800" dirty="0" smtClean="0"/>
              <a:t>	***</a:t>
            </a:r>
            <a:r>
              <a:rPr lang="ga-IE" sz="1600" dirty="0" smtClean="0"/>
              <a:t/>
            </a:r>
            <a:br>
              <a:rPr lang="ga-IE" sz="1600" dirty="0" smtClean="0"/>
            </a:br>
            <a:r>
              <a:rPr lang="ga-IE" sz="1400" dirty="0" smtClean="0"/>
              <a:t>She (We never thought of ourselves)</a:t>
            </a:r>
            <a:br>
              <a:rPr lang="ga-IE" sz="1400" dirty="0" smtClean="0"/>
            </a:br>
            <a:r>
              <a:rPr lang="ga-IE" sz="1400" dirty="0" smtClean="0"/>
              <a:t>Is leaving (Never a thought for ourselves)</a:t>
            </a:r>
            <a:br>
              <a:rPr lang="ga-IE" sz="1400" dirty="0" smtClean="0"/>
            </a:br>
            <a:r>
              <a:rPr lang="ga-IE" sz="1400" dirty="0" smtClean="0"/>
              <a:t>Home (We struggled hard all our lives to get by)</a:t>
            </a:r>
            <a:br>
              <a:rPr lang="ga-IE" sz="1400" dirty="0" smtClean="0"/>
            </a:br>
            <a:r>
              <a:rPr lang="ga-IE" sz="1400" dirty="0" smtClean="0"/>
              <a:t>She's leaving home after living alone</a:t>
            </a:r>
            <a:br>
              <a:rPr lang="ga-IE" sz="1400" dirty="0" smtClean="0"/>
            </a:br>
            <a:r>
              <a:rPr lang="ga-IE" sz="1400" dirty="0" smtClean="0"/>
              <a:t>For so many years (Bye bye)</a:t>
            </a:r>
            <a:r>
              <a:rPr lang="ga-IE" sz="1600" dirty="0" smtClean="0"/>
              <a:t/>
            </a:r>
            <a:br>
              <a:rPr lang="ga-IE" sz="1600" dirty="0" smtClean="0"/>
            </a:br>
            <a:r>
              <a:rPr lang="ga-IE" sz="800" dirty="0" smtClean="0"/>
              <a:t>	***</a:t>
            </a:r>
            <a:r>
              <a:rPr lang="ga-IE" sz="1600" dirty="0" smtClean="0"/>
              <a:t/>
            </a:r>
            <a:br>
              <a:rPr lang="ga-IE" sz="1600" dirty="0" smtClean="0"/>
            </a:br>
            <a:r>
              <a:rPr lang="ga-IE" sz="1400" dirty="0" smtClean="0"/>
              <a:t>Friday morning at nine o'clock she is far away</a:t>
            </a:r>
            <a:br>
              <a:rPr lang="ga-IE" sz="1400" dirty="0" smtClean="0"/>
            </a:br>
            <a:r>
              <a:rPr lang="ga-IE" sz="1400" dirty="0" smtClean="0"/>
              <a:t>Waiting to keep the appointment she made</a:t>
            </a:r>
            <a:br>
              <a:rPr lang="ga-IE" sz="1400" dirty="0" smtClean="0"/>
            </a:br>
            <a:r>
              <a:rPr lang="ga-IE" sz="1400" dirty="0" smtClean="0"/>
              <a:t>Meeting a man from the motor trade</a:t>
            </a:r>
            <a:r>
              <a:rPr lang="ga-IE" sz="1600" dirty="0" smtClean="0"/>
              <a:t/>
            </a:r>
            <a:br>
              <a:rPr lang="ga-IE" sz="1600" dirty="0" smtClean="0"/>
            </a:br>
            <a:r>
              <a:rPr lang="ga-IE" sz="400" dirty="0" smtClean="0"/>
              <a:t>	***</a:t>
            </a:r>
            <a:r>
              <a:rPr lang="ga-IE" sz="1600" dirty="0" smtClean="0"/>
              <a:t/>
            </a:r>
            <a:br>
              <a:rPr lang="ga-IE" sz="1600" dirty="0" smtClean="0"/>
            </a:br>
            <a:r>
              <a:rPr lang="ga-IE" sz="1400" dirty="0" smtClean="0"/>
              <a:t>She (What did we do that was wrong)</a:t>
            </a:r>
            <a:br>
              <a:rPr lang="ga-IE" sz="1400" dirty="0" smtClean="0"/>
            </a:br>
            <a:r>
              <a:rPr lang="ga-IE" sz="1400" dirty="0" smtClean="0"/>
              <a:t>Is having (We didn't know it was wrong)</a:t>
            </a:r>
            <a:br>
              <a:rPr lang="ga-IE" sz="1400" dirty="0" smtClean="0"/>
            </a:br>
            <a:r>
              <a:rPr lang="ga-IE" sz="1400" dirty="0" smtClean="0"/>
              <a:t>Fun (Fun is the one thing that money can't buy)</a:t>
            </a:r>
            <a:br>
              <a:rPr lang="ga-IE" sz="1400" dirty="0" smtClean="0"/>
            </a:br>
            <a:r>
              <a:rPr lang="ga-IE" sz="1400" dirty="0" smtClean="0"/>
              <a:t>Something inside that was always denied</a:t>
            </a:r>
            <a:br>
              <a:rPr lang="ga-IE" sz="1400" dirty="0" smtClean="0"/>
            </a:br>
            <a:r>
              <a:rPr lang="ga-IE" sz="1400" dirty="0" smtClean="0"/>
              <a:t>For so many years (Bye bye)</a:t>
            </a:r>
            <a:r>
              <a:rPr lang="ga-IE" sz="1600" dirty="0" smtClean="0"/>
              <a:t/>
            </a:r>
            <a:br>
              <a:rPr lang="ga-IE" sz="1600" dirty="0" smtClean="0"/>
            </a:br>
            <a:r>
              <a:rPr lang="ga-IE" sz="800" dirty="0" smtClean="0"/>
              <a:t>	***</a:t>
            </a:r>
            <a:r>
              <a:rPr lang="ga-IE" sz="1600" dirty="0" smtClean="0"/>
              <a:t/>
            </a:r>
            <a:br>
              <a:rPr lang="ga-IE" sz="1600" dirty="0" smtClean="0"/>
            </a:br>
            <a:r>
              <a:rPr lang="ga-IE" sz="1400" dirty="0" smtClean="0"/>
              <a:t>She's leaving home</a:t>
            </a:r>
            <a:br>
              <a:rPr lang="ga-IE" sz="1400" dirty="0" smtClean="0"/>
            </a:br>
            <a:r>
              <a:rPr lang="ga-IE" sz="1400" dirty="0" smtClean="0"/>
              <a:t>Bye bye </a:t>
            </a:r>
            <a:endParaRPr lang="ga-IE" sz="1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6781800"/>
            <a:ext cx="2514598" cy="16783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4792" y="1234016"/>
            <a:ext cx="1413606" cy="1147167"/>
          </a:xfrm>
          <a:prstGeom prst="rect">
            <a:avLst/>
          </a:prstGeom>
        </p:spPr>
      </p:pic>
    </p:spTree>
    <p:extLst>
      <p:ext uri="{BB962C8B-B14F-4D97-AF65-F5344CB8AC3E}">
        <p14:creationId xmlns:p14="http://schemas.microsoft.com/office/powerpoint/2010/main" val="3872647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3300" b="1" dirty="0"/>
              <a:t> </a:t>
            </a:r>
            <a:r>
              <a:rPr lang="en-IE" sz="3300" b="1" dirty="0" smtClean="0"/>
              <a:t>        </a:t>
            </a:r>
            <a:r>
              <a:rPr lang="en-IE" sz="1800" b="1" dirty="0" smtClean="0"/>
              <a:t>Crosfhocal 1</a:t>
            </a:r>
            <a:endParaRPr lang="ga-IE" sz="1800" dirty="0"/>
          </a:p>
        </p:txBody>
      </p:sp>
      <p:sp>
        <p:nvSpPr>
          <p:cNvPr id="5" name="Right Arrow 4"/>
          <p:cNvSpPr/>
          <p:nvPr/>
        </p:nvSpPr>
        <p:spPr>
          <a:xfrm>
            <a:off x="155575" y="1018206"/>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Rectangle 3"/>
          <p:cNvSpPr>
            <a:spLocks noChangeArrowheads="1"/>
          </p:cNvSpPr>
          <p:nvPr/>
        </p:nvSpPr>
        <p:spPr bwMode="auto">
          <a:xfrm>
            <a:off x="0" y="-323165"/>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60000" b="0" i="0" u="none" strike="noStrike" cap="none" normalizeH="0" baseline="0" dirty="0" smtClean="0">
                <a:ln>
                  <a:noFill/>
                </a:ln>
                <a:solidFill>
                  <a:schemeClr val="tx1"/>
                </a:solidFill>
                <a:effectLst/>
                <a:latin typeface="Arial" pitchFamily="34" charset="0"/>
                <a:cs typeface="Arial" pitchFamily="34" charset="0"/>
              </a:rPr>
              <a:t/>
            </a:r>
            <a:br>
              <a:rPr kumimoji="0" lang="en-US" sz="600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8" name="Picture 4" descr="http://puzzlemaker.discoveryeducation.com/puzzles/35617xsrk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13" y="1248314"/>
            <a:ext cx="6763374" cy="72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996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3300" b="1" dirty="0"/>
              <a:t> </a:t>
            </a:r>
            <a:r>
              <a:rPr lang="en-IE" sz="3300" b="1" dirty="0" smtClean="0"/>
              <a:t>        </a:t>
            </a:r>
            <a:r>
              <a:rPr lang="en-IE" sz="1800" b="1" dirty="0" smtClean="0"/>
              <a:t>Crosfhocal 2</a:t>
            </a:r>
            <a:endParaRPr lang="ga-IE" sz="1800" dirty="0"/>
          </a:p>
        </p:txBody>
      </p:sp>
      <p:sp>
        <p:nvSpPr>
          <p:cNvPr id="5" name="Right Arrow 4"/>
          <p:cNvSpPr/>
          <p:nvPr/>
        </p:nvSpPr>
        <p:spPr>
          <a:xfrm>
            <a:off x="155575" y="1018206"/>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371604"/>
            <a:ext cx="6705600" cy="7467596"/>
          </a:xfrm>
        </p:spPr>
        <p:txBody>
          <a:bodyPr>
            <a:noAutofit/>
          </a:bodyPr>
          <a:lstStyle/>
          <a:p>
            <a:pPr marL="0" indent="0">
              <a:buNone/>
            </a:pPr>
            <a:r>
              <a:rPr lang="en-IE" sz="2000" b="1" dirty="0" smtClean="0"/>
              <a:t>TRASNA</a:t>
            </a:r>
          </a:p>
          <a:p>
            <a:pPr marL="0" indent="0">
              <a:buNone/>
            </a:pPr>
            <a:r>
              <a:rPr lang="en-IE" sz="2000" dirty="0" smtClean="0"/>
              <a:t>2</a:t>
            </a:r>
            <a:r>
              <a:rPr lang="en-IE" sz="2000" dirty="0"/>
              <a:t>. grúpa daoine </a:t>
            </a:r>
            <a:endParaRPr lang="en-IE" sz="2000" dirty="0" smtClean="0"/>
          </a:p>
          <a:p>
            <a:pPr marL="0" indent="0">
              <a:buNone/>
            </a:pPr>
            <a:r>
              <a:rPr lang="en-IE" sz="2000" dirty="0" smtClean="0"/>
              <a:t>4</a:t>
            </a:r>
            <a:r>
              <a:rPr lang="en-IE" sz="2000" dirty="0"/>
              <a:t>. </a:t>
            </a:r>
            <a:r>
              <a:rPr lang="en-IE" sz="2000" dirty="0" smtClean="0"/>
              <a:t>aoibh, </a:t>
            </a:r>
            <a:r>
              <a:rPr lang="en-IE" sz="2000" dirty="0"/>
              <a:t>miongháire </a:t>
            </a:r>
            <a:endParaRPr lang="en-IE" sz="2000" dirty="0" smtClean="0"/>
          </a:p>
          <a:p>
            <a:pPr marL="0" indent="0">
              <a:buNone/>
            </a:pPr>
            <a:r>
              <a:rPr lang="en-IE" sz="2000" dirty="0" smtClean="0"/>
              <a:t>7</a:t>
            </a:r>
            <a:r>
              <a:rPr lang="en-IE" sz="2000" dirty="0"/>
              <a:t>. duine a baisteadh, duine beo </a:t>
            </a:r>
            <a:endParaRPr lang="en-IE" sz="2000" dirty="0" smtClean="0"/>
          </a:p>
          <a:p>
            <a:pPr marL="0" indent="0">
              <a:buNone/>
            </a:pPr>
            <a:r>
              <a:rPr lang="en-IE" sz="2000" dirty="0" smtClean="0"/>
              <a:t>10</a:t>
            </a:r>
            <a:r>
              <a:rPr lang="en-IE" sz="2000" dirty="0"/>
              <a:t>. cruachroíoch </a:t>
            </a:r>
            <a:endParaRPr lang="en-IE" sz="2000" dirty="0" smtClean="0"/>
          </a:p>
          <a:p>
            <a:pPr marL="0" indent="0">
              <a:buNone/>
            </a:pPr>
            <a:r>
              <a:rPr lang="en-IE" sz="2000" dirty="0" smtClean="0"/>
              <a:t>11</a:t>
            </a:r>
            <a:r>
              <a:rPr lang="en-IE" sz="2000" dirty="0"/>
              <a:t>. strainséir </a:t>
            </a:r>
            <a:endParaRPr lang="en-IE" sz="2000" dirty="0" smtClean="0"/>
          </a:p>
          <a:p>
            <a:pPr marL="0" indent="0">
              <a:buNone/>
            </a:pPr>
            <a:r>
              <a:rPr lang="en-IE" sz="2000" dirty="0" smtClean="0"/>
              <a:t>12</a:t>
            </a:r>
            <a:r>
              <a:rPr lang="en-IE" sz="2000" dirty="0"/>
              <a:t>. fothrach (tí) </a:t>
            </a:r>
            <a:endParaRPr lang="en-IE" sz="2000" dirty="0" smtClean="0"/>
          </a:p>
          <a:p>
            <a:pPr marL="0" indent="0">
              <a:buNone/>
            </a:pPr>
            <a:r>
              <a:rPr lang="en-IE" sz="2000" dirty="0" smtClean="0"/>
              <a:t>13</a:t>
            </a:r>
            <a:r>
              <a:rPr lang="en-IE" sz="2000" dirty="0"/>
              <a:t>. </a:t>
            </a:r>
            <a:r>
              <a:rPr lang="en-IE" sz="2000" dirty="0" smtClean="0"/>
              <a:t>__ treallach, </a:t>
            </a:r>
            <a:r>
              <a:rPr lang="en-IE" sz="2000" dirty="0"/>
              <a:t>go stadach </a:t>
            </a:r>
            <a:endParaRPr lang="en-IE" sz="2000" dirty="0" smtClean="0"/>
          </a:p>
          <a:p>
            <a:pPr marL="0" indent="0">
              <a:buNone/>
            </a:pPr>
            <a:r>
              <a:rPr lang="en-IE" sz="2000" dirty="0" smtClean="0"/>
              <a:t>14</a:t>
            </a:r>
            <a:r>
              <a:rPr lang="en-IE" sz="2000" dirty="0"/>
              <a:t>. rómánsúil, an-mhothúchánach </a:t>
            </a:r>
            <a:endParaRPr lang="en-IE" sz="2000" dirty="0" smtClean="0"/>
          </a:p>
          <a:p>
            <a:pPr marL="0" indent="0">
              <a:buNone/>
            </a:pPr>
            <a:r>
              <a:rPr lang="en-IE" sz="2000" dirty="0" smtClean="0"/>
              <a:t>15</a:t>
            </a:r>
            <a:r>
              <a:rPr lang="en-IE" sz="2000" dirty="0"/>
              <a:t>. ag airneán, ag cuartaíocht </a:t>
            </a:r>
            <a:endParaRPr lang="en-IE" sz="2000" dirty="0" smtClean="0"/>
          </a:p>
          <a:p>
            <a:pPr marL="0" indent="0">
              <a:buNone/>
            </a:pPr>
            <a:r>
              <a:rPr lang="en-IE" sz="2000" dirty="0" smtClean="0"/>
              <a:t>16</a:t>
            </a:r>
            <a:r>
              <a:rPr lang="en-IE" sz="2000" dirty="0"/>
              <a:t>. annamh, gann nó ní minic </a:t>
            </a:r>
          </a:p>
          <a:p>
            <a:pPr marL="0" indent="0">
              <a:buNone/>
            </a:pPr>
            <a:endParaRPr lang="en-IE" sz="1200" dirty="0" smtClean="0"/>
          </a:p>
          <a:p>
            <a:pPr marL="0" indent="0">
              <a:buNone/>
            </a:pPr>
            <a:r>
              <a:rPr lang="en-IE" sz="2000" b="1" dirty="0" smtClean="0"/>
              <a:t>SÍOS</a:t>
            </a:r>
          </a:p>
          <a:p>
            <a:pPr marL="0" indent="0">
              <a:buNone/>
            </a:pPr>
            <a:r>
              <a:rPr lang="en-IE" sz="2000" dirty="0" smtClean="0"/>
              <a:t>1. áthasach </a:t>
            </a:r>
          </a:p>
          <a:p>
            <a:pPr marL="0" indent="0">
              <a:buNone/>
            </a:pPr>
            <a:r>
              <a:rPr lang="en-IE" sz="2000" dirty="0" smtClean="0"/>
              <a:t>3</a:t>
            </a:r>
            <a:r>
              <a:rPr lang="en-IE" sz="2000" dirty="0"/>
              <a:t>. duine a iarrann déirce </a:t>
            </a:r>
            <a:endParaRPr lang="en-IE" sz="2000" dirty="0" smtClean="0"/>
          </a:p>
          <a:p>
            <a:pPr marL="0" indent="0">
              <a:buNone/>
            </a:pPr>
            <a:r>
              <a:rPr lang="en-IE" sz="2000" dirty="0" smtClean="0"/>
              <a:t>4</a:t>
            </a:r>
            <a:r>
              <a:rPr lang="en-IE" sz="2000" dirty="0"/>
              <a:t>. cuirfimid an t-am thart </a:t>
            </a:r>
            <a:endParaRPr lang="en-IE" sz="2000" dirty="0" smtClean="0"/>
          </a:p>
          <a:p>
            <a:pPr marL="0" indent="0">
              <a:buNone/>
            </a:pPr>
            <a:r>
              <a:rPr lang="en-IE" sz="2000" dirty="0" smtClean="0"/>
              <a:t>5</a:t>
            </a:r>
            <a:r>
              <a:rPr lang="en-IE" sz="2000" dirty="0"/>
              <a:t>. faoi dheifir </a:t>
            </a:r>
            <a:endParaRPr lang="en-IE" sz="2000" dirty="0" smtClean="0"/>
          </a:p>
          <a:p>
            <a:pPr marL="0" indent="0">
              <a:buNone/>
            </a:pPr>
            <a:r>
              <a:rPr lang="en-IE" sz="2000" dirty="0" smtClean="0"/>
              <a:t>6</a:t>
            </a:r>
            <a:r>
              <a:rPr lang="en-IE" sz="2000" dirty="0"/>
              <a:t>. ag gearán, ag tabhairt </a:t>
            </a:r>
            <a:r>
              <a:rPr lang="en-IE" sz="2000" dirty="0" smtClean="0"/>
              <a:t>amach, ag __________ </a:t>
            </a:r>
          </a:p>
          <a:p>
            <a:pPr marL="0" indent="0">
              <a:buNone/>
            </a:pPr>
            <a:r>
              <a:rPr lang="en-IE" sz="2000" dirty="0" smtClean="0"/>
              <a:t>8</a:t>
            </a:r>
            <a:r>
              <a:rPr lang="en-IE" sz="2000" dirty="0"/>
              <a:t>. gliú a úsáidtear i gcúrsaí tógála </a:t>
            </a:r>
            <a:endParaRPr lang="en-IE" sz="2000" dirty="0" smtClean="0"/>
          </a:p>
          <a:p>
            <a:pPr marL="0" indent="0">
              <a:buNone/>
            </a:pPr>
            <a:r>
              <a:rPr lang="en-IE" sz="2000" dirty="0" smtClean="0"/>
              <a:t>9</a:t>
            </a:r>
            <a:r>
              <a:rPr lang="en-IE" sz="2000" dirty="0"/>
              <a:t>. seans, deis </a:t>
            </a:r>
            <a:endParaRPr lang="en-IE" sz="2000" dirty="0" smtClean="0"/>
          </a:p>
          <a:p>
            <a:pPr marL="0" indent="0">
              <a:buNone/>
            </a:pPr>
            <a:r>
              <a:rPr lang="en-IE" sz="2000" dirty="0" smtClean="0"/>
              <a:t>12</a:t>
            </a:r>
            <a:r>
              <a:rPr lang="en-IE" sz="2000" dirty="0"/>
              <a:t>. caint gan chiall</a:t>
            </a:r>
            <a:endParaRPr lang="en-IE" sz="2000" dirty="0" smtClean="0"/>
          </a:p>
        </p:txBody>
      </p:sp>
    </p:spTree>
    <p:extLst>
      <p:ext uri="{BB962C8B-B14F-4D97-AF65-F5344CB8AC3E}">
        <p14:creationId xmlns:p14="http://schemas.microsoft.com/office/powerpoint/2010/main" val="2574324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a:bodyPr>
          <a:lstStyle/>
          <a:p>
            <a:pPr algn="l"/>
            <a:r>
              <a:rPr lang="en-IE" sz="3300" b="1" dirty="0" smtClean="0"/>
              <a:t>Eisimirce agus uaigneas 	</a:t>
            </a:r>
            <a:r>
              <a:rPr lang="en-IE" sz="3300" b="1" dirty="0"/>
              <a:t> </a:t>
            </a:r>
            <a:r>
              <a:rPr lang="en-IE" sz="3300" b="1" dirty="0" smtClean="0"/>
              <a:t>        </a:t>
            </a:r>
            <a:r>
              <a:rPr lang="ga-IE" sz="1600" b="1" dirty="0" smtClean="0"/>
              <a:t>Réamhphlé</a:t>
            </a:r>
            <a:endParaRPr lang="ga-IE" sz="1600" dirty="0"/>
          </a:p>
        </p:txBody>
      </p:sp>
      <p:sp>
        <p:nvSpPr>
          <p:cNvPr id="5" name="Right Arrow 4"/>
          <p:cNvSpPr/>
          <p:nvPr/>
        </p:nvSpPr>
        <p:spPr>
          <a:xfrm>
            <a:off x="155575" y="1018206"/>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371604"/>
            <a:ext cx="6705600" cy="7467596"/>
          </a:xfrm>
        </p:spPr>
        <p:txBody>
          <a:bodyPr>
            <a:noAutofit/>
          </a:bodyPr>
          <a:lstStyle/>
          <a:p>
            <a:pPr marL="0" lvl="0" indent="0" algn="just">
              <a:buNone/>
            </a:pPr>
            <a:r>
              <a:rPr lang="ga-IE" sz="2000" dirty="0" smtClean="0"/>
              <a:t>Pléigh na ceisteanna seo leis na daoine eile i do ghrúpa:</a:t>
            </a:r>
          </a:p>
          <a:p>
            <a:pPr marL="0" lvl="0" indent="0" algn="just">
              <a:buNone/>
            </a:pPr>
            <a:endParaRPr lang="ga-IE" sz="2000" dirty="0" smtClean="0"/>
          </a:p>
          <a:p>
            <a:pPr marL="457200" lvl="0" indent="-457200" algn="just">
              <a:buAutoNum type="arabicPeriod"/>
            </a:pPr>
            <a:r>
              <a:rPr lang="ga-IE" sz="2000" dirty="0" smtClean="0"/>
              <a:t>Cén fáth a bhfuil dream óg na tíre ag dul ar imirce le blianta beaga anuas, dar leat?</a:t>
            </a:r>
          </a:p>
          <a:p>
            <a:pPr marL="457200" lvl="0" indent="-457200" algn="just">
              <a:buAutoNum type="arabicPeriod"/>
            </a:pPr>
            <a:endParaRPr lang="ga-IE" sz="2000" dirty="0" smtClean="0"/>
          </a:p>
          <a:p>
            <a:pPr marL="457200" lvl="0" indent="-457200" algn="just">
              <a:buAutoNum type="arabicPeriod"/>
            </a:pPr>
            <a:r>
              <a:rPr lang="ga-IE" sz="2000" dirty="0" smtClean="0"/>
              <a:t>An féidir leat smaoineamh ar aon am eile, i stair na hÉireann, a chuaigh an t-aos óg ar imirce? Cén fáth?</a:t>
            </a:r>
          </a:p>
          <a:p>
            <a:pPr marL="457200" lvl="0" indent="-457200" algn="just">
              <a:buAutoNum type="arabicPeriod"/>
            </a:pPr>
            <a:endParaRPr lang="ga-IE" sz="2000" dirty="0" smtClean="0"/>
          </a:p>
          <a:p>
            <a:pPr marL="457200" lvl="0" indent="-457200" algn="just">
              <a:buAutoNum type="arabicPeriod"/>
            </a:pPr>
            <a:r>
              <a:rPr lang="ga-IE" sz="2000" dirty="0" smtClean="0"/>
              <a:t> Cén dochar a dhéanann an eisimirce don tír, dar leat?</a:t>
            </a:r>
          </a:p>
          <a:p>
            <a:pPr marL="457200" lvl="0" indent="-457200" algn="just">
              <a:buAutoNum type="arabicPeriod"/>
            </a:pPr>
            <a:endParaRPr lang="ga-IE" sz="2000" dirty="0" smtClean="0"/>
          </a:p>
          <a:p>
            <a:pPr marL="457200" lvl="0" indent="-457200" algn="just">
              <a:buAutoNum type="arabicPeriod"/>
            </a:pPr>
            <a:r>
              <a:rPr lang="ga-IE" sz="2000" dirty="0" smtClean="0"/>
              <a:t> An rachaidh tú féin ar imirce, dar leat?</a:t>
            </a:r>
          </a:p>
          <a:p>
            <a:pPr marL="0" lvl="0" indent="0" algn="just">
              <a:buNone/>
            </a:pPr>
            <a:endParaRPr lang="en-IE" sz="2000" dirty="0" smtClean="0"/>
          </a:p>
          <a:p>
            <a:pPr marL="457200" lvl="0" indent="-457200" algn="just">
              <a:buAutoNum type="arabicPeriod"/>
            </a:pPr>
            <a:endParaRPr lang="en-IE" sz="2000" dirty="0"/>
          </a:p>
          <a:p>
            <a:pPr marL="457200" lvl="0" indent="-457200" algn="just">
              <a:buAutoNum type="arabicPeriod"/>
            </a:pPr>
            <a:endParaRPr lang="en-IE" sz="2400" dirty="0" smtClean="0"/>
          </a:p>
          <a:p>
            <a:pPr marL="0" lvl="0" indent="0" algn="just">
              <a:buNone/>
            </a:pPr>
            <a:endParaRPr lang="en-IE" sz="20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624" y="5715000"/>
            <a:ext cx="4381500"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69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1800" b="1" dirty="0" smtClean="0"/>
              <a:t>Tasc</a:t>
            </a:r>
            <a:endParaRPr lang="ga-IE" sz="1800" dirty="0"/>
          </a:p>
        </p:txBody>
      </p:sp>
      <p:sp>
        <p:nvSpPr>
          <p:cNvPr id="5" name="Right Arrow 4"/>
          <p:cNvSpPr/>
          <p:nvPr/>
        </p:nvSpPr>
        <p:spPr>
          <a:xfrm>
            <a:off x="155575" y="1021081"/>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476999" cy="7966283"/>
          </a:xfrm>
          <a:prstGeom prst="rect">
            <a:avLst/>
          </a:prstGeom>
          <a:noFill/>
        </p:spPr>
        <p:txBody>
          <a:bodyPr wrap="square" rtlCol="0">
            <a:spAutoFit/>
          </a:bodyPr>
          <a:lstStyle/>
          <a:p>
            <a:pPr lvl="0" algn="just" fontAlgn="base">
              <a:spcBef>
                <a:spcPct val="0"/>
              </a:spcBef>
              <a:spcAft>
                <a:spcPts val="1000"/>
              </a:spcAft>
            </a:pPr>
            <a:r>
              <a:rPr lang="en-IE" sz="2000" b="1" dirty="0" smtClean="0">
                <a:cs typeface="Arial" pitchFamily="34" charset="0"/>
              </a:rPr>
              <a:t>Treoracha</a:t>
            </a:r>
          </a:p>
          <a:p>
            <a:pPr lvl="0" algn="just" fontAlgn="base">
              <a:spcBef>
                <a:spcPct val="0"/>
              </a:spcBef>
              <a:spcAft>
                <a:spcPts val="1000"/>
              </a:spcAft>
            </a:pPr>
            <a:endParaRPr lang="en-IE" sz="2000" dirty="0">
              <a:cs typeface="Arial" pitchFamily="34" charset="0"/>
            </a:endParaRPr>
          </a:p>
          <a:p>
            <a:pPr marL="457200" lvl="0" indent="-457200" algn="just" fontAlgn="base">
              <a:spcBef>
                <a:spcPct val="0"/>
              </a:spcBef>
              <a:spcAft>
                <a:spcPts val="1000"/>
              </a:spcAft>
              <a:buAutoNum type="arabicPeriod"/>
            </a:pPr>
            <a:r>
              <a:rPr lang="en-IE" sz="2000" dirty="0" smtClean="0">
                <a:cs typeface="Arial" pitchFamily="34" charset="0"/>
              </a:rPr>
              <a:t>Léigí amach an píosa scríbhneoireachta atá agaibh le chéile. </a:t>
            </a:r>
          </a:p>
          <a:p>
            <a:pPr marL="457200" lvl="0" indent="-457200" algn="just" fontAlgn="base">
              <a:spcBef>
                <a:spcPct val="0"/>
              </a:spcBef>
              <a:spcAft>
                <a:spcPts val="1000"/>
              </a:spcAft>
              <a:buAutoNum type="arabicPeriod"/>
            </a:pPr>
            <a:r>
              <a:rPr lang="en-IE" sz="2000" dirty="0" smtClean="0">
                <a:cs typeface="Arial" pitchFamily="34" charset="0"/>
              </a:rPr>
              <a:t>Déanaigí liosta de na focail nach bhfuil ar eolas agaibh. Iarr ar an múinteoir brí na bhfocal a chur ar fáil daoibh nó bainigí úsáid as foclóir. </a:t>
            </a:r>
          </a:p>
          <a:p>
            <a:pPr marL="457200" lvl="0" indent="-457200" algn="just" fontAlgn="base">
              <a:spcBef>
                <a:spcPct val="0"/>
              </a:spcBef>
              <a:spcAft>
                <a:spcPts val="1000"/>
              </a:spcAft>
              <a:buAutoNum type="arabicPeriod"/>
            </a:pPr>
            <a:r>
              <a:rPr lang="en-IE" sz="2000" dirty="0" smtClean="0">
                <a:cs typeface="Arial" pitchFamily="34" charset="0"/>
              </a:rPr>
              <a:t>Scríobhaigí achoimre ghearr ar an bpíosa atá agaibh. Beidh ar dhuine amháin den ghrúpa an píosa a léamh amach do na grúpaí eile. </a:t>
            </a:r>
          </a:p>
          <a:p>
            <a:pPr marL="457200" lvl="0" indent="-457200" algn="just" fontAlgn="base">
              <a:spcBef>
                <a:spcPct val="0"/>
              </a:spcBef>
              <a:spcAft>
                <a:spcPts val="1000"/>
              </a:spcAft>
              <a:buAutoNum type="arabicPeriod"/>
            </a:pPr>
            <a:r>
              <a:rPr lang="en-IE" sz="2000" dirty="0" smtClean="0">
                <a:cs typeface="Arial" pitchFamily="34" charset="0"/>
              </a:rPr>
              <a:t>Caithfidh sibh, mar ghrúpa, cur síos a dhéanamh ar an bpíosa do na daoine eile sa rang. Bíodh an t-eolas seo san áireamh agaibh, fiú más tuairimíocht atá ann:</a:t>
            </a:r>
          </a:p>
          <a:p>
            <a:pPr lvl="0" algn="just" fontAlgn="base">
              <a:spcBef>
                <a:spcPct val="0"/>
              </a:spcBef>
              <a:spcAft>
                <a:spcPts val="1000"/>
              </a:spcAft>
            </a:pPr>
            <a:endParaRPr lang="en-IE" sz="1200" dirty="0" smtClean="0">
              <a:cs typeface="Arial" pitchFamily="34" charset="0"/>
            </a:endParaRPr>
          </a:p>
          <a:p>
            <a:pPr marL="800100" lvl="1" indent="-342900" algn="just" fontAlgn="base">
              <a:spcBef>
                <a:spcPct val="0"/>
              </a:spcBef>
              <a:spcAft>
                <a:spcPts val="1000"/>
              </a:spcAft>
              <a:buFont typeface="Wingdings" pitchFamily="2" charset="2"/>
              <a:buChar char="ü"/>
            </a:pPr>
            <a:r>
              <a:rPr lang="en-IE" sz="2000" dirty="0" smtClean="0">
                <a:cs typeface="Arial" pitchFamily="34" charset="0"/>
              </a:rPr>
              <a:t>Cé a scríobh é agus cathain</a:t>
            </a:r>
          </a:p>
          <a:p>
            <a:pPr marL="800100" lvl="1" indent="-342900" algn="just" fontAlgn="base">
              <a:spcBef>
                <a:spcPct val="0"/>
              </a:spcBef>
              <a:spcAft>
                <a:spcPts val="1000"/>
              </a:spcAft>
              <a:buFont typeface="Wingdings" pitchFamily="2" charset="2"/>
              <a:buChar char="ü"/>
            </a:pPr>
            <a:r>
              <a:rPr lang="en-IE" sz="2000" dirty="0" smtClean="0">
                <a:cs typeface="Arial" pitchFamily="34" charset="0"/>
              </a:rPr>
              <a:t>Cén cineál píosa é – dán, sliocht as leabhar nó gearrscéal</a:t>
            </a:r>
          </a:p>
          <a:p>
            <a:pPr marL="800100" lvl="1" indent="-342900" algn="just" fontAlgn="base">
              <a:spcBef>
                <a:spcPct val="0"/>
              </a:spcBef>
              <a:spcAft>
                <a:spcPts val="1000"/>
              </a:spcAft>
              <a:buFont typeface="Wingdings" pitchFamily="2" charset="2"/>
              <a:buChar char="ü"/>
            </a:pPr>
            <a:r>
              <a:rPr lang="en-IE" sz="2000" dirty="0" smtClean="0">
                <a:cs typeface="Arial" pitchFamily="34" charset="0"/>
              </a:rPr>
              <a:t>Na mothúcháin is láidre sa phíosa</a:t>
            </a:r>
          </a:p>
          <a:p>
            <a:pPr lvl="1" algn="just" fontAlgn="base">
              <a:spcBef>
                <a:spcPct val="0"/>
              </a:spcBef>
              <a:spcAft>
                <a:spcPts val="1000"/>
              </a:spcAft>
            </a:pPr>
            <a:endParaRPr lang="en-IE" sz="1200" dirty="0" smtClean="0">
              <a:cs typeface="Arial" pitchFamily="34" charset="0"/>
            </a:endParaRPr>
          </a:p>
          <a:p>
            <a:pPr marL="457200" lvl="0" indent="-457200" algn="just" fontAlgn="base">
              <a:spcBef>
                <a:spcPct val="0"/>
              </a:spcBef>
              <a:spcAft>
                <a:spcPts val="1000"/>
              </a:spcAft>
              <a:buFont typeface="+mj-lt"/>
              <a:buAutoNum type="arabicPeriod" startAt="5"/>
            </a:pPr>
            <a:r>
              <a:rPr lang="en-IE" sz="2000" dirty="0" smtClean="0">
                <a:cs typeface="Arial" pitchFamily="34" charset="0"/>
              </a:rPr>
              <a:t>Éistigí le cur i láthair na ngrúpaí eile agus cuirigí ceisteanna orthu le tuilleadh eolais a fháil. </a:t>
            </a:r>
            <a:endParaRPr lang="en-IE" sz="2200" dirty="0" smtClean="0">
              <a:cs typeface="Arial"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021081"/>
            <a:ext cx="1655220" cy="1153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6966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1800" b="1" dirty="0" smtClean="0"/>
              <a:t>Grúpa A</a:t>
            </a:r>
            <a:endParaRPr lang="ga-IE" sz="1800" dirty="0"/>
          </a:p>
        </p:txBody>
      </p:sp>
      <p:sp>
        <p:nvSpPr>
          <p:cNvPr id="5" name="Right Arrow 4"/>
          <p:cNvSpPr/>
          <p:nvPr/>
        </p:nvSpPr>
        <p:spPr>
          <a:xfrm>
            <a:off x="155575" y="1021081"/>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103517" y="1219200"/>
            <a:ext cx="6476999" cy="8253541"/>
          </a:xfrm>
          <a:prstGeom prst="rect">
            <a:avLst/>
          </a:prstGeom>
          <a:noFill/>
        </p:spPr>
        <p:txBody>
          <a:bodyPr wrap="square" rtlCol="0">
            <a:spAutoFit/>
          </a:bodyPr>
          <a:lstStyle/>
          <a:p>
            <a:pPr lvl="0" algn="just" fontAlgn="base">
              <a:spcBef>
                <a:spcPct val="0"/>
              </a:spcBef>
              <a:spcAft>
                <a:spcPts val="1000"/>
              </a:spcAft>
            </a:pPr>
            <a:r>
              <a:rPr lang="ga-IE" b="1" dirty="0" smtClean="0">
                <a:cs typeface="Arial" pitchFamily="34" charset="0"/>
              </a:rPr>
              <a:t>Saol an deoraí, </a:t>
            </a:r>
            <a:r>
              <a:rPr lang="ga-IE" dirty="0" smtClean="0">
                <a:cs typeface="Arial" pitchFamily="34" charset="0"/>
              </a:rPr>
              <a:t>le bean gan ainm, 37 bliain d’aois</a:t>
            </a:r>
          </a:p>
          <a:p>
            <a:pPr algn="just"/>
            <a:r>
              <a:rPr lang="ga-IE" dirty="0" smtClean="0"/>
              <a:t>Cuireann an salachar iontas orm i gcónaí. Chomh luath is a leagaim cos ar chosáin chathair Bhaile Átha Cliath tugaim faoi deara an guma coganta greamaithe den stroighin chrua. Feicim na seanchannaí beorach brúite agus caite ar leataobh gan chuma. Siúlaim thar an mbacach gan dídean atá ina shuí in aice leis an mbruscar ag sileadh ón gcanna bruscair. Ní chuireann na híomhánna sin déistin orm áfach, ach a mhalairt. Cuireann gach smál agus gach píosa páipéir neamhchúiseach gliondar ar mo chroí, mar is é mo bhaile é, is í mo thír í. Tá eolas agam ar an tír seo murab ionann is an Fhrainc, an tír ina bhfuil mé ag cur fúm faoi láthair. Chuaigh mé ar imirce chun na Fraince tá sé bliana ó shin de bharr easpa oibre in Éirinn. Tá post agam ann, tá fear agam ann agus tá clann orm ann, ach is coimhthíoch mé ann i gcónaí. </a:t>
            </a:r>
          </a:p>
          <a:p>
            <a:pPr algn="just"/>
            <a:r>
              <a:rPr lang="ga-IE" dirty="0" smtClean="0"/>
              <a:t> </a:t>
            </a:r>
          </a:p>
          <a:p>
            <a:pPr algn="just"/>
            <a:r>
              <a:rPr lang="ga-IE" dirty="0" smtClean="0"/>
              <a:t>Is iad na daoine is mó a chuireann áthas orm nuair a thagaim chun an bhaile ar cuairt. Ní hamháin mo chuid cairde féin agus mo theaghlach féin ach gach uile dhuine san aerfort plódaithe, ar an mbus malltriallach isteach chun na cathrach, sna siopaí agus sna beáir. Tugaim faoi deara nach bhfuil stíl faoi leith ag na hÉireannaigh mar atá ag na Francaigh. Deirtear b’fhéidir nach bhfuil stíl ar bith ag na hÉireannaigh ach tá saoirse éigin ag baint leis sin. Ní fir amháin atá sna beáir ach an oiread ach mná chomh maith, mná cumhachtacha gealgháireacha. Is iomaí uair agus mé amuigh go sóisialta sa Fhrainc gur chronaigh mé an t-atmaisféar oscailte agus cairdiúil sin. Is iomaí uair a chaith mé oíche shóisialta le cairde sa Fhrainc ag dúil leis an lá go mbeinn ar ais i measc mo mhuintire féin.</a:t>
            </a:r>
            <a:endParaRPr lang="ga-IE" dirty="0"/>
          </a:p>
        </p:txBody>
      </p:sp>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spTree>
    <p:extLst>
      <p:ext uri="{BB962C8B-B14F-4D97-AF65-F5344CB8AC3E}">
        <p14:creationId xmlns:p14="http://schemas.microsoft.com/office/powerpoint/2010/main" val="1563003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1800" b="1" dirty="0" smtClean="0"/>
              <a:t>Grúpa A</a:t>
            </a:r>
            <a:endParaRPr lang="ga-IE" sz="1800" dirty="0"/>
          </a:p>
        </p:txBody>
      </p:sp>
      <p:sp>
        <p:nvSpPr>
          <p:cNvPr id="5" name="Right Arrow 4"/>
          <p:cNvSpPr/>
          <p:nvPr/>
        </p:nvSpPr>
        <p:spPr>
          <a:xfrm>
            <a:off x="155575" y="1021081"/>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95400"/>
            <a:ext cx="6476999" cy="7017306"/>
          </a:xfrm>
          <a:prstGeom prst="rect">
            <a:avLst/>
          </a:prstGeom>
          <a:noFill/>
        </p:spPr>
        <p:txBody>
          <a:bodyPr wrap="square" rtlCol="0">
            <a:spAutoFit/>
          </a:bodyPr>
          <a:lstStyle/>
          <a:p>
            <a:pPr algn="just"/>
            <a:r>
              <a:rPr lang="ga-IE" dirty="0" smtClean="0"/>
              <a:t>Síolraíonn cuimhne éigin as gach ní saolta a fheicim timpeall orm i mBaile Átha Cliath. Is doiligh dom siúl síos sráid ar bith gan meangadh beag gáire a theacht ar m’aghaidh, de bhrí gur chas mé le duine ansin nó phóg mé duine ansiúd nó chonaic mé an scannán ansin thall nó thit mé den rothar ag bun na sráide sin. Cuimhní maoithneacha a bhfuil luach cúig bliana déag orthu. Casaim le cairde an chéad oíche agus ní féidir craic na hoíche sin a bhualadh amach. Is iontach an faoiseamh sin a thagann le haithne mhaith a bheith agat ar dhuine, le fios a bheith agat ar chúlra an duine sin agus an cur amach céanna agaibh ar na tagairtí cultúrtha céanna. Sruthlaíonn an comhrá gan snag. Sin an chéad oíche agus bíonn an dara hoíche chomh spreagúil céanna. Faoin tríú hoíche áfach, bíonn tuirse orm agus bíonn fonn mo leaba féin orm. Mo leaba féin atá i mo theach féin, atá sa Fhrainc. Tosaíonn an fhearthainn ag cur isteach orm. Fuaraíonn an taise sna tithe mo scamhóga. Titeann an spéir throm liath anuas ar mo cheann mar a bheadh ualach trom ann. Cuireann tithe amaideacha droch-thógtha an tíogair Cheiltigh as dom. Goileann baothchaint na nÉireannach orm. Tagann fonn éalaithe orm.</a:t>
            </a:r>
          </a:p>
          <a:p>
            <a:pPr algn="just"/>
            <a:r>
              <a:rPr lang="ga-IE" dirty="0" smtClean="0"/>
              <a:t> </a:t>
            </a:r>
          </a:p>
          <a:p>
            <a:pPr algn="just"/>
            <a:r>
              <a:rPr lang="ga-IE" dirty="0" smtClean="0"/>
              <a:t>Fillim ar an bhFrainc. Chomh luath is a leagaim cos ar thalamh na Fraince téann síorchlamhsán na bhFrancach go smior ionam. Mothaím uaim mo threibh féin. Sin é saol an deoraí. Sin é an t-imirceach ag maireachtáil idir dhá stól.  </a:t>
            </a:r>
          </a:p>
          <a:p>
            <a:pPr lvl="0" algn="just" fontAlgn="base">
              <a:spcBef>
                <a:spcPct val="0"/>
              </a:spcBef>
              <a:spcAft>
                <a:spcPts val="1000"/>
              </a:spcAft>
            </a:pPr>
            <a:endParaRPr lang="en-IE" dirty="0" smtClean="0">
              <a:cs typeface="Arial" pitchFamily="34" charset="0"/>
            </a:endParaRPr>
          </a:p>
        </p:txBody>
      </p:sp>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spTree>
    <p:extLst>
      <p:ext uri="{BB962C8B-B14F-4D97-AF65-F5344CB8AC3E}">
        <p14:creationId xmlns:p14="http://schemas.microsoft.com/office/powerpoint/2010/main" val="2683736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1800" b="1" dirty="0" smtClean="0"/>
              <a:t>Grúpa B</a:t>
            </a:r>
            <a:endParaRPr lang="ga-IE" sz="1800" dirty="0"/>
          </a:p>
        </p:txBody>
      </p:sp>
      <p:sp>
        <p:nvSpPr>
          <p:cNvPr id="5" name="Right Arrow 4"/>
          <p:cNvSpPr/>
          <p:nvPr/>
        </p:nvSpPr>
        <p:spPr>
          <a:xfrm>
            <a:off x="155575" y="1021081"/>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95400"/>
            <a:ext cx="6476999" cy="7848302"/>
          </a:xfrm>
          <a:prstGeom prst="rect">
            <a:avLst/>
          </a:prstGeom>
          <a:noFill/>
        </p:spPr>
        <p:txBody>
          <a:bodyPr wrap="square" rtlCol="0">
            <a:spAutoFit/>
          </a:bodyPr>
          <a:lstStyle/>
          <a:p>
            <a:pPr algn="ctr"/>
            <a:r>
              <a:rPr lang="ga-IE" b="1" dirty="0" smtClean="0"/>
              <a:t>Mac Eile Ag Imeacht</a:t>
            </a:r>
            <a:endParaRPr lang="ga-IE" dirty="0" smtClean="0"/>
          </a:p>
          <a:p>
            <a:pPr algn="ctr"/>
            <a:r>
              <a:rPr lang="ga-IE" i="1" dirty="0" smtClean="0"/>
              <a:t>Fionnuala Ní Fhlannagáin</a:t>
            </a:r>
            <a:endParaRPr lang="ga-IE" dirty="0" smtClean="0"/>
          </a:p>
          <a:p>
            <a:pPr algn="ctr"/>
            <a:r>
              <a:rPr lang="ga-IE" dirty="0" smtClean="0"/>
              <a:t/>
            </a:r>
            <a:br>
              <a:rPr lang="ga-IE" dirty="0" smtClean="0"/>
            </a:br>
            <a:r>
              <a:rPr lang="ga-IE" dirty="0" smtClean="0"/>
              <a:t>Cuirfimidne chun bóthair arís inniu</a:t>
            </a:r>
            <a:br>
              <a:rPr lang="ga-IE" dirty="0" smtClean="0"/>
            </a:br>
            <a:r>
              <a:rPr lang="ga-IE" dirty="0" smtClean="0"/>
              <a:t>Chuig aerfort Bhaile Átha Cliath.</a:t>
            </a:r>
            <a:br>
              <a:rPr lang="ga-IE" dirty="0" smtClean="0"/>
            </a:br>
            <a:r>
              <a:rPr lang="ga-IE" dirty="0" smtClean="0"/>
              <a:t>Deireadh an tsamhraidh buailte linn</a:t>
            </a:r>
            <a:br>
              <a:rPr lang="ga-IE" dirty="0" smtClean="0"/>
            </a:br>
            <a:r>
              <a:rPr lang="ga-IE" dirty="0" smtClean="0"/>
              <a:t>Mac eile ag imeacht.</a:t>
            </a:r>
            <a:br>
              <a:rPr lang="ga-IE" dirty="0" smtClean="0"/>
            </a:br>
            <a:r>
              <a:rPr lang="ga-IE" dirty="0" smtClean="0"/>
              <a:t>Eisean féin a thiomáinfidh an carr</a:t>
            </a:r>
            <a:br>
              <a:rPr lang="ga-IE" dirty="0" smtClean="0"/>
            </a:br>
            <a:r>
              <a:rPr lang="ga-IE" dirty="0" smtClean="0"/>
              <a:t>Tús curtha ar a thuras fada.</a:t>
            </a:r>
            <a:br>
              <a:rPr lang="ga-IE" dirty="0" smtClean="0"/>
            </a:br>
            <a:r>
              <a:rPr lang="ga-IE" dirty="0" smtClean="0"/>
              <a:t>Ag mionchomhrá go treallach míloighciúil</a:t>
            </a:r>
            <a:br>
              <a:rPr lang="ga-IE" dirty="0" smtClean="0"/>
            </a:br>
            <a:r>
              <a:rPr lang="ga-IE" dirty="0" smtClean="0"/>
              <a:t>A mheilfimid an aimsir.</a:t>
            </a:r>
            <a:br>
              <a:rPr lang="ga-IE" dirty="0" smtClean="0"/>
            </a:br>
            <a:r>
              <a:rPr lang="ga-IE" dirty="0" smtClean="0"/>
              <a:t/>
            </a:r>
            <a:br>
              <a:rPr lang="ga-IE" dirty="0" smtClean="0"/>
            </a:br>
            <a:r>
              <a:rPr lang="ga-IE" dirty="0" smtClean="0"/>
              <a:t>Staidéar ar ríomhtheangacha</a:t>
            </a:r>
            <a:br>
              <a:rPr lang="ga-IE" dirty="0" smtClean="0"/>
            </a:br>
            <a:r>
              <a:rPr lang="ga-IE" dirty="0" smtClean="0"/>
              <a:t>A bheidh idir lámha aige</a:t>
            </a:r>
            <a:br>
              <a:rPr lang="ga-IE" dirty="0" smtClean="0"/>
            </a:br>
            <a:r>
              <a:rPr lang="ga-IE" dirty="0" smtClean="0"/>
              <a:t>Béarfaidh sé ar an bhfaill</a:t>
            </a:r>
            <a:br>
              <a:rPr lang="ga-IE" dirty="0" smtClean="0"/>
            </a:br>
            <a:r>
              <a:rPr lang="ga-IE" dirty="0" smtClean="0"/>
              <a:t>Faoi spalladh gréine i Houston, Texas.</a:t>
            </a:r>
            <a:br>
              <a:rPr lang="ga-IE" dirty="0" smtClean="0"/>
            </a:br>
            <a:r>
              <a:rPr lang="ga-IE" dirty="0" smtClean="0"/>
              <a:t>Tar éis slán a chur leis</a:t>
            </a:r>
            <a:br>
              <a:rPr lang="ga-IE" dirty="0" smtClean="0"/>
            </a:br>
            <a:r>
              <a:rPr lang="ga-IE" dirty="0" smtClean="0"/>
              <a:t>Agus greim láimhe againn ar a chéile</a:t>
            </a:r>
            <a:br>
              <a:rPr lang="ga-IE" dirty="0" smtClean="0"/>
            </a:br>
            <a:r>
              <a:rPr lang="ga-IE" dirty="0" smtClean="0"/>
              <a:t>Pléifimid na buntáistí a bheidh aige thall</a:t>
            </a:r>
            <a:br>
              <a:rPr lang="ga-IE" dirty="0" smtClean="0"/>
            </a:br>
            <a:r>
              <a:rPr lang="ga-IE" dirty="0" smtClean="0"/>
              <a:t>Nach mbeadh ar fáil sa bhaile</a:t>
            </a:r>
            <a:br>
              <a:rPr lang="ga-IE" dirty="0" smtClean="0"/>
            </a:br>
            <a:r>
              <a:rPr lang="ga-IE" dirty="0" smtClean="0"/>
              <a:t/>
            </a:r>
            <a:br>
              <a:rPr lang="ga-IE" dirty="0" smtClean="0"/>
            </a:br>
            <a:r>
              <a:rPr lang="ga-IE" dirty="0" smtClean="0"/>
              <a:t>Gealgháireach fuadrach a bheidh</a:t>
            </a:r>
            <a:br>
              <a:rPr lang="ga-IE" dirty="0" smtClean="0"/>
            </a:br>
            <a:r>
              <a:rPr lang="ga-IE" dirty="0" smtClean="0"/>
              <a:t>Na strainséirí inár dtimpeall.</a:t>
            </a:r>
            <a:br>
              <a:rPr lang="ga-IE" dirty="0" smtClean="0"/>
            </a:br>
            <a:r>
              <a:rPr lang="ga-IE" dirty="0" smtClean="0"/>
              <a:t>Ní bhacfaimid le cupán caife,</a:t>
            </a:r>
            <a:br>
              <a:rPr lang="ga-IE" dirty="0" smtClean="0"/>
            </a:br>
            <a:r>
              <a:rPr lang="ga-IE" dirty="0" smtClean="0"/>
              <a:t>Siúlfaimid go dtí an carr go mall.</a:t>
            </a:r>
            <a:br>
              <a:rPr lang="ga-IE" dirty="0" smtClean="0"/>
            </a:br>
            <a:r>
              <a:rPr lang="ga-IE" dirty="0" smtClean="0"/>
              <a:t>Deireadh an tsamhraidh buailte linn</a:t>
            </a:r>
            <a:br>
              <a:rPr lang="ga-IE" dirty="0" smtClean="0"/>
            </a:br>
            <a:endParaRPr lang="ga-IE" dirty="0" smtClean="0"/>
          </a:p>
          <a:p>
            <a:pPr algn="ctr"/>
            <a:r>
              <a:rPr lang="ga-IE" dirty="0" smtClean="0"/>
              <a:t>Mac eile ag imeacht </a:t>
            </a:r>
            <a:endParaRPr lang="ga-IE" dirty="0"/>
          </a:p>
        </p:txBody>
      </p:sp>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spTree>
    <p:extLst>
      <p:ext uri="{BB962C8B-B14F-4D97-AF65-F5344CB8AC3E}">
        <p14:creationId xmlns:p14="http://schemas.microsoft.com/office/powerpoint/2010/main" val="3524035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700" b="1" dirty="0" smtClean="0"/>
              <a:t>Eisimirce agus uaigneas</a:t>
            </a:r>
            <a:r>
              <a:rPr lang="en-IE" sz="3300" b="1" dirty="0" smtClean="0"/>
              <a:t>	             </a:t>
            </a:r>
            <a:r>
              <a:rPr lang="en-IE" sz="1800" b="1" dirty="0" smtClean="0"/>
              <a:t>Grúpa C</a:t>
            </a:r>
            <a:endParaRPr lang="ga-IE" sz="1800" dirty="0"/>
          </a:p>
        </p:txBody>
      </p:sp>
      <p:sp>
        <p:nvSpPr>
          <p:cNvPr id="5" name="Right Arrow 4"/>
          <p:cNvSpPr/>
          <p:nvPr/>
        </p:nvSpPr>
        <p:spPr>
          <a:xfrm>
            <a:off x="155575" y="1021081"/>
            <a:ext cx="47244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95400"/>
            <a:ext cx="6476999" cy="7294305"/>
          </a:xfrm>
          <a:prstGeom prst="rect">
            <a:avLst/>
          </a:prstGeom>
          <a:noFill/>
        </p:spPr>
        <p:txBody>
          <a:bodyPr wrap="square" rtlCol="0">
            <a:spAutoFit/>
          </a:bodyPr>
          <a:lstStyle/>
          <a:p>
            <a:pPr algn="just"/>
            <a:r>
              <a:rPr lang="ga-IE" i="1" dirty="0" smtClean="0"/>
              <a:t>Caibidil 15 den leabhar "</a:t>
            </a:r>
            <a:r>
              <a:rPr lang="ga-IE" b="1" i="1" dirty="0" smtClean="0"/>
              <a:t>Rann na Feirste</a:t>
            </a:r>
            <a:r>
              <a:rPr lang="ga-IE" i="1" dirty="0" smtClean="0"/>
              <a:t>" le Séamus 'ac Grianna.</a:t>
            </a:r>
            <a:br>
              <a:rPr lang="ga-IE" i="1" dirty="0" smtClean="0"/>
            </a:br>
            <a:r>
              <a:rPr lang="ga-IE" i="1" dirty="0" smtClean="0"/>
              <a:t>(liosta GAELIC-L le Ciarán Ó Duibhín, 1997-08-22)</a:t>
            </a:r>
          </a:p>
          <a:p>
            <a:pPr algn="just"/>
            <a:endParaRPr lang="ga-IE" dirty="0" smtClean="0"/>
          </a:p>
          <a:p>
            <a:pPr algn="just"/>
            <a:r>
              <a:rPr lang="ga-IE" dirty="0" smtClean="0"/>
              <a:t>Go gearr i ndiaidh bhlianta an ghorta, thosaigh an imirce as Rann na Feirste go Meiriceá. Ar feadh scór nó scór go leith bliain d'imigh cuid mhór. Agus níor phill ach corr-dhuine. Níor imigh duine ar bith acu, agus rún aige a chnámha a fhágáil i Meiriceá. Dúirt an mhór-chuid acu, ag imeacht dóibh, go mbeadh siad ar ais i gceann cúig bliana. Scríobh siad litreacha minic go leor, chuig an mhuintir a bhí sa bhaile ar feadh cúpla bliain ar tús. Ansin thosaigh na litreacha ag éirí tearc. Sa deireadh, stad siad. Stadadh de chaint ortha sa bhaile. D'imigh a leithéid siúd eile tá dhá fhichid bliain ó shin. Ní raibh cuimhne ag aon duine ortha ach a bhfíor-mhuintir féin. Ní raibh fhios ag cuid den dream óg go raibh a leithéid riamh ann. Ansin Domhnach amháin i ndiaidh an Aifrinn, chuala tú an sagart ag iarraidh guí an phobail do dhuine, nach raibh fhios agat b'fhéidir go raibh a leithéid riamh ann.</a:t>
            </a:r>
          </a:p>
          <a:p>
            <a:pPr algn="just"/>
            <a:endParaRPr lang="ga-IE" dirty="0" smtClean="0"/>
          </a:p>
          <a:p>
            <a:pPr algn="just"/>
            <a:r>
              <a:rPr lang="ga-IE" dirty="0" smtClean="0"/>
              <a:t>"Paidir is Ave Maria le hAodh Ó Domhnaill, as Rann na Feirste lá den tsaol, a fuair bás i Meiriceá ar an chúigiú lá den mhí seo.“</a:t>
            </a:r>
          </a:p>
          <a:p>
            <a:pPr algn="just"/>
            <a:endParaRPr lang="ga-IE" dirty="0" smtClean="0"/>
          </a:p>
          <a:p>
            <a:pPr algn="just"/>
            <a:r>
              <a:rPr lang="ga-IE" dirty="0" smtClean="0"/>
              <a:t>Tá aithne agam ar fhear amháin a tháinig ar ais, i ndiaidh bliain is dhá fhichid a chaitheamh thall, mar a bhí Peadar Óg Pheadair Shiubhána. Agus níor aithin sé baistíoch ar an bhaile nuair a tháinig sé. Ach d'aithin sé an Bháinseach agus an Tráigh Bhán agus na Maola Fionna. </a:t>
            </a:r>
            <a:endParaRPr lang="ga-IE" dirty="0"/>
          </a:p>
        </p:txBody>
      </p:sp>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spTree>
    <p:extLst>
      <p:ext uri="{BB962C8B-B14F-4D97-AF65-F5344CB8AC3E}">
        <p14:creationId xmlns:p14="http://schemas.microsoft.com/office/powerpoint/2010/main" val="2673051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B6973"/>
      </a:dk2>
      <a:lt2>
        <a:srgbClr val="E7ECED"/>
      </a:lt2>
      <a:accent1>
        <a:srgbClr val="C4E672"/>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50EA9F63998145A95C2315B447BDE8" ma:contentTypeVersion="0" ma:contentTypeDescription="Create a new document." ma:contentTypeScope="" ma:versionID="5c4be647ffc6e3430b20c7869584410b">
  <xsd:schema xmlns:xsd="http://www.w3.org/2001/XMLSchema" xmlns:xs="http://www.w3.org/2001/XMLSchema" xmlns:p="http://schemas.microsoft.com/office/2006/metadata/properties" targetNamespace="http://schemas.microsoft.com/office/2006/metadata/properties" ma:root="true" ma:fieldsID="edcfe7aba00f2d1c7eec7339c8e90d9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1F9A19-5941-4C6B-B7E2-55FC9C8BE3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D8BBFE3-290B-442E-92E0-BFC1CF3665AC}">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3F184AF-D28C-403F-A0C2-C1E29D2A9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4529</TotalTime>
  <Words>1235</Words>
  <Application>Microsoft Office PowerPoint</Application>
  <PresentationFormat>On-screen Show (4:3)</PresentationFormat>
  <Paragraphs>141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Eisimirce agus uaigneas          Réamhobair</vt:lpstr>
      <vt:lpstr>Eisimirce agus uaigneas          Crosfhocal 1</vt:lpstr>
      <vt:lpstr>Eisimirce agus uaigneas          Crosfhocal 2</vt:lpstr>
      <vt:lpstr>Eisimirce agus uaigneas           Réamhphlé</vt:lpstr>
      <vt:lpstr>Eisimirce agus uaigneas                 Tasc</vt:lpstr>
      <vt:lpstr>Eisimirce agus uaigneas              Grúpa A</vt:lpstr>
      <vt:lpstr>Eisimirce agus uaigneas              Grúpa A</vt:lpstr>
      <vt:lpstr>Eisimirce agus uaigneas              Grúpa B</vt:lpstr>
      <vt:lpstr>Eisimirce agus uaigneas              Grúpa C</vt:lpstr>
      <vt:lpstr>Eisimirce agus uaigneas              Grúpa C</vt:lpstr>
      <vt:lpstr>Eisimirce agus uaigneas   Iarobair 1</vt:lpstr>
      <vt:lpstr>Eisimirce agus uaigneas   Iarobair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Spriocanna Staidéir</dc:title>
  <dc:creator>Úna Nic Gabhann</dc:creator>
  <cp:lastModifiedBy>Riarachán</cp:lastModifiedBy>
  <cp:revision>209</cp:revision>
  <cp:lastPrinted>2014-01-07T20:23:45Z</cp:lastPrinted>
  <dcterms:created xsi:type="dcterms:W3CDTF">2006-08-16T00:00:00Z</dcterms:created>
  <dcterms:modified xsi:type="dcterms:W3CDTF">2014-02-28T12:55:28Z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0x010100D050EA9F63998145A95C2315B447BDE8</vt:lpwstr>
  </property>
</Properties>
</file>