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2" r:id="rId6"/>
    <p:sldId id="266" r:id="rId7"/>
    <p:sldId id="267" r:id="rId8"/>
    <p:sldId id="273" r:id="rId9"/>
    <p:sldId id="274" r:id="rId10"/>
    <p:sldId id="275" r:id="rId11"/>
    <p:sldId id="264" r:id="rId12"/>
    <p:sldId id="271" r:id="rId13"/>
  </p:sldIdLst>
  <p:sldSz cx="6858000" cy="9144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irdre" initials="d"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12"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ga-IE" sz="6400" b="1" dirty="0" smtClean="0">
                <a:latin typeface="+mj-lt"/>
                <a:ea typeface="+mj-ea"/>
                <a:cs typeface="+mj-cs"/>
              </a:rPr>
              <a:t>Réamh</a:t>
            </a:r>
            <a:r>
              <a:rPr lang="en-IE" sz="6400" b="1" dirty="0" smtClean="0">
                <a:latin typeface="+mj-lt"/>
                <a:ea typeface="+mj-ea"/>
                <a:cs typeface="+mj-cs"/>
              </a:rPr>
              <a:t>phlé 1</a:t>
            </a:r>
            <a:r>
              <a:rPr lang="ga-IE" sz="6400" b="1" dirty="0" smtClean="0">
                <a:latin typeface="+mj-lt"/>
                <a:ea typeface="+mj-ea"/>
                <a:cs typeface="+mj-cs"/>
              </a:rPr>
              <a:t> </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Right Arrow 6"/>
          <p:cNvSpPr/>
          <p:nvPr/>
        </p:nvSpPr>
        <p:spPr>
          <a:xfrm>
            <a:off x="4572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8" name="Rectangle 7"/>
          <p:cNvSpPr/>
          <p:nvPr/>
        </p:nvSpPr>
        <p:spPr>
          <a:xfrm>
            <a:off x="240158" y="990600"/>
            <a:ext cx="6389242" cy="7786747"/>
          </a:xfrm>
          <a:prstGeom prst="rect">
            <a:avLst/>
          </a:prstGeom>
        </p:spPr>
        <p:txBody>
          <a:bodyPr wrap="square">
            <a:spAutoFit/>
          </a:bodyPr>
          <a:lstStyle/>
          <a:p>
            <a:r>
              <a:rPr lang="ga-IE" sz="2000" dirty="0" smtClean="0"/>
              <a:t>An féidir leat na tíortha seo a líonadh isteach ar an léarscáil?</a:t>
            </a:r>
          </a:p>
          <a:p>
            <a:endParaRPr lang="ga-IE" sz="2000" dirty="0" smtClean="0"/>
          </a:p>
          <a:p>
            <a:endParaRPr lang="ga-IE" sz="2000" dirty="0" smtClean="0"/>
          </a:p>
          <a:p>
            <a:pPr lvl="1"/>
            <a:r>
              <a:rPr lang="ga-IE" sz="2000" dirty="0" smtClean="0"/>
              <a:t>1. Meiriceá	     2. An tSeapáin	3. An Spáinn     	</a:t>
            </a:r>
          </a:p>
          <a:p>
            <a:pPr lvl="1"/>
            <a:r>
              <a:rPr lang="ga-IE" sz="2000" dirty="0" smtClean="0"/>
              <a:t>4. Ceanada	     5. An Téalainn	6. An Iodáil </a:t>
            </a:r>
          </a:p>
          <a:p>
            <a:pPr lvl="1"/>
            <a:r>
              <a:rPr lang="ga-IE" sz="2000" dirty="0" smtClean="0"/>
              <a:t>7. Sasana	     8. An tSín	9. An Iaráin</a:t>
            </a:r>
          </a:p>
          <a:p>
            <a:pPr lvl="1"/>
            <a:r>
              <a:rPr lang="ga-IE" sz="2000" dirty="0" smtClean="0"/>
              <a:t>10. An Áise	     11. An Chóiré	12. Meicsiceo    </a:t>
            </a:r>
          </a:p>
          <a:p>
            <a:pPr lvl="1"/>
            <a:r>
              <a:rPr lang="ga-IE" sz="2000" dirty="0" smtClean="0"/>
              <a:t>13. An Fhrainc    14. Vítneam	15. An Ríocht Aontaithe</a:t>
            </a:r>
          </a:p>
          <a:p>
            <a:pPr lvl="1"/>
            <a:r>
              <a:rPr lang="ga-IE" sz="2000" dirty="0" smtClean="0"/>
              <a:t>16. An India	     17. An Rúis	18. Éire</a:t>
            </a:r>
          </a:p>
          <a:p>
            <a:pPr lvl="1"/>
            <a:endParaRPr lang="ga-IE" sz="2000" dirty="0" smtClean="0"/>
          </a:p>
          <a:p>
            <a:pPr lvl="1"/>
            <a:endParaRPr lang="ga-IE" sz="2000" dirty="0" smtClean="0"/>
          </a:p>
          <a:p>
            <a:pPr lvl="1"/>
            <a:endParaRPr lang="ga-IE" sz="2000" dirty="0" smtClean="0"/>
          </a:p>
          <a:p>
            <a:pPr lvl="1"/>
            <a:endParaRPr lang="ga-IE" sz="2000" dirty="0" smtClean="0"/>
          </a:p>
          <a:p>
            <a:pPr lvl="1"/>
            <a:endParaRPr lang="ga-IE" sz="2000" dirty="0" smtClean="0"/>
          </a:p>
          <a:p>
            <a:pPr lvl="1"/>
            <a:endParaRPr lang="ga-IE" sz="2000" dirty="0" smtClean="0"/>
          </a:p>
          <a:p>
            <a:pPr lvl="1"/>
            <a:endParaRPr lang="ga-IE" sz="2000" dirty="0" smtClean="0"/>
          </a:p>
          <a:p>
            <a:pPr lvl="1"/>
            <a:endParaRPr lang="ga-IE" sz="2000" dirty="0" smtClean="0"/>
          </a:p>
          <a:p>
            <a:pPr lvl="1"/>
            <a:endParaRPr lang="ga-IE" sz="2000" dirty="0" smtClean="0"/>
          </a:p>
          <a:p>
            <a:pPr lvl="1"/>
            <a:endParaRPr lang="ga-IE" sz="2000" dirty="0" smtClean="0"/>
          </a:p>
          <a:p>
            <a:pPr lvl="1"/>
            <a:endParaRPr lang="ga-IE" sz="2000" dirty="0" smtClean="0"/>
          </a:p>
          <a:p>
            <a:endParaRPr lang="ga-IE" sz="2000" dirty="0" smtClean="0"/>
          </a:p>
          <a:p>
            <a:endParaRPr lang="ga-IE" sz="2000" dirty="0" smtClean="0"/>
          </a:p>
          <a:p>
            <a:r>
              <a:rPr lang="ga-IE" sz="2000" b="1" dirty="0" smtClean="0"/>
              <a:t>Agus cad faoi:</a:t>
            </a:r>
          </a:p>
          <a:p>
            <a:r>
              <a:rPr lang="ga-IE" sz="2000" dirty="0" smtClean="0"/>
              <a:t>Meiriceá Theas, na Stáit Aontaithe agus an Meánoirthear?</a:t>
            </a:r>
            <a:endParaRPr lang="ga-IE" sz="20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158" y="4267200"/>
            <a:ext cx="6453883"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ga-IE" sz="6400" b="1" dirty="0" smtClean="0">
                <a:latin typeface="+mj-lt"/>
                <a:ea typeface="+mj-ea"/>
                <a:cs typeface="+mj-cs"/>
              </a:rPr>
              <a:t>Réamh</a:t>
            </a:r>
            <a:r>
              <a:rPr lang="en-IE" sz="6400" b="1" dirty="0" smtClean="0">
                <a:latin typeface="+mj-lt"/>
                <a:ea typeface="+mj-ea"/>
                <a:cs typeface="+mj-cs"/>
              </a:rPr>
              <a:t>phlé 2</a:t>
            </a:r>
            <a:r>
              <a:rPr lang="ga-IE" sz="6400" b="1" dirty="0" smtClean="0">
                <a:latin typeface="+mj-lt"/>
                <a:ea typeface="+mj-ea"/>
                <a:cs typeface="+mj-cs"/>
              </a:rPr>
              <a:t> </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Right Arrow 6"/>
          <p:cNvSpPr/>
          <p:nvPr/>
        </p:nvSpPr>
        <p:spPr>
          <a:xfrm>
            <a:off x="4572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8" name="Rectangle 7"/>
          <p:cNvSpPr/>
          <p:nvPr/>
        </p:nvSpPr>
        <p:spPr>
          <a:xfrm>
            <a:off x="240158" y="990600"/>
            <a:ext cx="6389242" cy="7478970"/>
          </a:xfrm>
          <a:prstGeom prst="rect">
            <a:avLst/>
          </a:prstGeom>
        </p:spPr>
        <p:txBody>
          <a:bodyPr wrap="square">
            <a:spAutoFit/>
          </a:bodyPr>
          <a:lstStyle/>
          <a:p>
            <a:r>
              <a:rPr lang="ga-IE" sz="2000" dirty="0" smtClean="0"/>
              <a:t>An raibh an ceart agat?</a:t>
            </a:r>
          </a:p>
          <a:p>
            <a:endParaRPr lang="ga-IE" sz="2000" dirty="0" smtClean="0"/>
          </a:p>
          <a:p>
            <a:endParaRPr lang="ga-IE" sz="2000" dirty="0" smtClean="0"/>
          </a:p>
          <a:p>
            <a:pPr lvl="1"/>
            <a:r>
              <a:rPr lang="ga-IE" sz="2000" dirty="0" smtClean="0"/>
              <a:t>1. Meiriceá	     2. An tSeapáin	3. An Spáinn     	</a:t>
            </a:r>
          </a:p>
          <a:p>
            <a:pPr lvl="1"/>
            <a:r>
              <a:rPr lang="ga-IE" sz="2000" dirty="0" smtClean="0"/>
              <a:t>4. Ceanada	     5. An Téalainn	6. An Iodáil </a:t>
            </a:r>
          </a:p>
          <a:p>
            <a:pPr lvl="1"/>
            <a:r>
              <a:rPr lang="ga-IE" sz="2000" dirty="0" smtClean="0"/>
              <a:t>7. Sasana	     8. An tSín	9. An Iaráin</a:t>
            </a:r>
          </a:p>
          <a:p>
            <a:pPr lvl="1"/>
            <a:r>
              <a:rPr lang="ga-IE" sz="2000" dirty="0" smtClean="0"/>
              <a:t>10. An Áise	     11. An Chóiré	12. Meicsiceo    </a:t>
            </a:r>
          </a:p>
          <a:p>
            <a:pPr lvl="1"/>
            <a:r>
              <a:rPr lang="ga-IE" sz="2000" dirty="0" smtClean="0"/>
              <a:t>13. An Fhrainc    14. Vítneam	15. An Ríocht Aontaithe</a:t>
            </a:r>
          </a:p>
          <a:p>
            <a:pPr lvl="1"/>
            <a:r>
              <a:rPr lang="ga-IE" sz="2000" dirty="0" smtClean="0"/>
              <a:t>16. An India	     17. An Rúis	18. Éire</a:t>
            </a:r>
          </a:p>
          <a:p>
            <a:pPr lvl="1"/>
            <a:endParaRPr lang="en-IE" sz="2000" dirty="0"/>
          </a:p>
          <a:p>
            <a:pPr lvl="1"/>
            <a:endParaRPr lang="en-IE" sz="2000" dirty="0" smtClean="0"/>
          </a:p>
          <a:p>
            <a:pPr lvl="1"/>
            <a:endParaRPr lang="en-IE" sz="2000" dirty="0"/>
          </a:p>
          <a:p>
            <a:pPr lvl="1"/>
            <a:endParaRPr lang="en-IE" sz="2000" dirty="0" smtClean="0"/>
          </a:p>
          <a:p>
            <a:pPr lvl="1"/>
            <a:endParaRPr lang="en-IE" sz="2000" dirty="0"/>
          </a:p>
          <a:p>
            <a:pPr lvl="1"/>
            <a:endParaRPr lang="en-IE" sz="2000" dirty="0" smtClean="0"/>
          </a:p>
          <a:p>
            <a:pPr lvl="1"/>
            <a:endParaRPr lang="en-IE" sz="2000" dirty="0"/>
          </a:p>
          <a:p>
            <a:pPr lvl="1"/>
            <a:endParaRPr lang="en-IE" sz="2000" dirty="0" smtClean="0"/>
          </a:p>
          <a:p>
            <a:pPr lvl="1"/>
            <a:endParaRPr lang="en-IE" sz="2000" dirty="0"/>
          </a:p>
          <a:p>
            <a:pPr lvl="1"/>
            <a:endParaRPr lang="en-IE" sz="2000" dirty="0" smtClean="0"/>
          </a:p>
          <a:p>
            <a:pPr lvl="1"/>
            <a:endParaRPr lang="en-IE" sz="2000" dirty="0"/>
          </a:p>
          <a:p>
            <a:endParaRPr lang="en-IE" sz="2000" dirty="0" smtClean="0"/>
          </a:p>
          <a:p>
            <a:endParaRPr lang="en-IE" sz="2000" dirty="0" smtClean="0"/>
          </a:p>
          <a:p>
            <a:endParaRPr lang="en-IE" sz="2000" dirty="0"/>
          </a:p>
          <a:p>
            <a:endParaRPr lang="en-IE" sz="2000" dirty="0"/>
          </a:p>
        </p:txBody>
      </p:sp>
      <p:pic>
        <p:nvPicPr>
          <p:cNvPr id="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962400"/>
            <a:ext cx="6453883"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04977" y="4953000"/>
            <a:ext cx="304800" cy="369332"/>
          </a:xfrm>
          <a:prstGeom prst="rect">
            <a:avLst/>
          </a:prstGeom>
          <a:noFill/>
        </p:spPr>
        <p:txBody>
          <a:bodyPr wrap="square" rtlCol="0">
            <a:spAutoFit/>
          </a:bodyPr>
          <a:lstStyle/>
          <a:p>
            <a:r>
              <a:rPr lang="en-IE" dirty="0" smtClean="0"/>
              <a:t>1</a:t>
            </a:r>
            <a:endParaRPr lang="en-IE" dirty="0"/>
          </a:p>
        </p:txBody>
      </p:sp>
      <p:sp>
        <p:nvSpPr>
          <p:cNvPr id="11" name="TextBox 10"/>
          <p:cNvSpPr txBox="1"/>
          <p:nvPr/>
        </p:nvSpPr>
        <p:spPr>
          <a:xfrm>
            <a:off x="5486400" y="4853196"/>
            <a:ext cx="304800" cy="369332"/>
          </a:xfrm>
          <a:prstGeom prst="rect">
            <a:avLst/>
          </a:prstGeom>
          <a:noFill/>
        </p:spPr>
        <p:txBody>
          <a:bodyPr wrap="square" rtlCol="0">
            <a:spAutoFit/>
          </a:bodyPr>
          <a:lstStyle/>
          <a:p>
            <a:r>
              <a:rPr lang="en-IE" dirty="0" smtClean="0"/>
              <a:t>2</a:t>
            </a:r>
            <a:endParaRPr lang="en-IE" dirty="0"/>
          </a:p>
        </p:txBody>
      </p:sp>
      <p:sp>
        <p:nvSpPr>
          <p:cNvPr id="12" name="TextBox 11"/>
          <p:cNvSpPr txBox="1"/>
          <p:nvPr/>
        </p:nvSpPr>
        <p:spPr>
          <a:xfrm>
            <a:off x="2573547" y="4853196"/>
            <a:ext cx="304800" cy="369332"/>
          </a:xfrm>
          <a:prstGeom prst="rect">
            <a:avLst/>
          </a:prstGeom>
          <a:noFill/>
        </p:spPr>
        <p:txBody>
          <a:bodyPr wrap="square" rtlCol="0">
            <a:spAutoFit/>
          </a:bodyPr>
          <a:lstStyle/>
          <a:p>
            <a:r>
              <a:rPr lang="en-IE" dirty="0" smtClean="0"/>
              <a:t>3</a:t>
            </a:r>
            <a:endParaRPr lang="en-IE" dirty="0"/>
          </a:p>
        </p:txBody>
      </p:sp>
      <p:sp>
        <p:nvSpPr>
          <p:cNvPr id="13" name="TextBox 12"/>
          <p:cNvSpPr txBox="1"/>
          <p:nvPr/>
        </p:nvSpPr>
        <p:spPr>
          <a:xfrm>
            <a:off x="1042358" y="4419600"/>
            <a:ext cx="304800" cy="369332"/>
          </a:xfrm>
          <a:prstGeom prst="rect">
            <a:avLst/>
          </a:prstGeom>
          <a:noFill/>
        </p:spPr>
        <p:txBody>
          <a:bodyPr wrap="square" rtlCol="0">
            <a:spAutoFit/>
          </a:bodyPr>
          <a:lstStyle/>
          <a:p>
            <a:r>
              <a:rPr lang="en-IE" dirty="0" smtClean="0"/>
              <a:t>4</a:t>
            </a:r>
            <a:endParaRPr lang="en-IE" dirty="0"/>
          </a:p>
        </p:txBody>
      </p:sp>
      <p:sp>
        <p:nvSpPr>
          <p:cNvPr id="14" name="TextBox 13"/>
          <p:cNvSpPr txBox="1"/>
          <p:nvPr/>
        </p:nvSpPr>
        <p:spPr>
          <a:xfrm>
            <a:off x="4648200" y="5483857"/>
            <a:ext cx="304800" cy="369332"/>
          </a:xfrm>
          <a:prstGeom prst="rect">
            <a:avLst/>
          </a:prstGeom>
          <a:noFill/>
        </p:spPr>
        <p:txBody>
          <a:bodyPr wrap="square" rtlCol="0">
            <a:spAutoFit/>
          </a:bodyPr>
          <a:lstStyle/>
          <a:p>
            <a:r>
              <a:rPr lang="en-IE" dirty="0" smtClean="0"/>
              <a:t>5</a:t>
            </a:r>
            <a:endParaRPr lang="en-IE" dirty="0"/>
          </a:p>
        </p:txBody>
      </p:sp>
      <p:sp>
        <p:nvSpPr>
          <p:cNvPr id="15" name="TextBox 14"/>
          <p:cNvSpPr txBox="1"/>
          <p:nvPr/>
        </p:nvSpPr>
        <p:spPr>
          <a:xfrm>
            <a:off x="4648200" y="5052875"/>
            <a:ext cx="304800" cy="369332"/>
          </a:xfrm>
          <a:prstGeom prst="rect">
            <a:avLst/>
          </a:prstGeom>
          <a:noFill/>
        </p:spPr>
        <p:txBody>
          <a:bodyPr wrap="square" rtlCol="0">
            <a:spAutoFit/>
          </a:bodyPr>
          <a:lstStyle/>
          <a:p>
            <a:r>
              <a:rPr lang="en-IE" dirty="0" smtClean="0"/>
              <a:t>8</a:t>
            </a:r>
            <a:endParaRPr lang="en-IE" dirty="0"/>
          </a:p>
        </p:txBody>
      </p:sp>
      <p:sp>
        <p:nvSpPr>
          <p:cNvPr id="16" name="TextBox 15"/>
          <p:cNvSpPr txBox="1"/>
          <p:nvPr/>
        </p:nvSpPr>
        <p:spPr>
          <a:xfrm>
            <a:off x="2725947" y="4539734"/>
            <a:ext cx="304800" cy="369332"/>
          </a:xfrm>
          <a:prstGeom prst="rect">
            <a:avLst/>
          </a:prstGeom>
          <a:noFill/>
        </p:spPr>
        <p:txBody>
          <a:bodyPr wrap="square" rtlCol="0">
            <a:spAutoFit/>
          </a:bodyPr>
          <a:lstStyle/>
          <a:p>
            <a:r>
              <a:rPr lang="en-IE" dirty="0" smtClean="0"/>
              <a:t>7</a:t>
            </a:r>
            <a:endParaRPr lang="en-IE" dirty="0"/>
          </a:p>
        </p:txBody>
      </p:sp>
      <p:sp>
        <p:nvSpPr>
          <p:cNvPr id="17" name="TextBox 16"/>
          <p:cNvSpPr txBox="1"/>
          <p:nvPr/>
        </p:nvSpPr>
        <p:spPr>
          <a:xfrm>
            <a:off x="2971800" y="4876800"/>
            <a:ext cx="304800" cy="369332"/>
          </a:xfrm>
          <a:prstGeom prst="rect">
            <a:avLst/>
          </a:prstGeom>
          <a:noFill/>
        </p:spPr>
        <p:txBody>
          <a:bodyPr wrap="square" rtlCol="0">
            <a:spAutoFit/>
          </a:bodyPr>
          <a:lstStyle/>
          <a:p>
            <a:r>
              <a:rPr lang="en-IE" dirty="0" smtClean="0"/>
              <a:t>6</a:t>
            </a:r>
            <a:endParaRPr lang="en-IE" dirty="0"/>
          </a:p>
        </p:txBody>
      </p:sp>
      <p:sp>
        <p:nvSpPr>
          <p:cNvPr id="18" name="TextBox 17"/>
          <p:cNvSpPr txBox="1"/>
          <p:nvPr/>
        </p:nvSpPr>
        <p:spPr>
          <a:xfrm>
            <a:off x="4915619" y="4853196"/>
            <a:ext cx="481642" cy="369332"/>
          </a:xfrm>
          <a:prstGeom prst="rect">
            <a:avLst/>
          </a:prstGeom>
          <a:noFill/>
        </p:spPr>
        <p:txBody>
          <a:bodyPr wrap="square" rtlCol="0">
            <a:spAutoFit/>
          </a:bodyPr>
          <a:lstStyle/>
          <a:p>
            <a:r>
              <a:rPr lang="en-IE" dirty="0" smtClean="0"/>
              <a:t>11</a:t>
            </a:r>
            <a:endParaRPr lang="en-IE" dirty="0"/>
          </a:p>
        </p:txBody>
      </p:sp>
      <p:sp>
        <p:nvSpPr>
          <p:cNvPr id="19" name="TextBox 18"/>
          <p:cNvSpPr txBox="1"/>
          <p:nvPr/>
        </p:nvSpPr>
        <p:spPr>
          <a:xfrm>
            <a:off x="4208253" y="5137666"/>
            <a:ext cx="457200" cy="369332"/>
          </a:xfrm>
          <a:prstGeom prst="rect">
            <a:avLst/>
          </a:prstGeom>
          <a:noFill/>
        </p:spPr>
        <p:txBody>
          <a:bodyPr wrap="square" rtlCol="0">
            <a:spAutoFit/>
          </a:bodyPr>
          <a:lstStyle/>
          <a:p>
            <a:r>
              <a:rPr lang="en-IE" dirty="0" smtClean="0"/>
              <a:t>10</a:t>
            </a:r>
            <a:endParaRPr lang="en-IE" dirty="0"/>
          </a:p>
        </p:txBody>
      </p:sp>
      <p:sp>
        <p:nvSpPr>
          <p:cNvPr id="20" name="TextBox 19"/>
          <p:cNvSpPr txBox="1"/>
          <p:nvPr/>
        </p:nvSpPr>
        <p:spPr>
          <a:xfrm>
            <a:off x="3733800" y="5087981"/>
            <a:ext cx="304800" cy="369332"/>
          </a:xfrm>
          <a:prstGeom prst="rect">
            <a:avLst/>
          </a:prstGeom>
          <a:noFill/>
        </p:spPr>
        <p:txBody>
          <a:bodyPr wrap="square" rtlCol="0">
            <a:spAutoFit/>
          </a:bodyPr>
          <a:lstStyle/>
          <a:p>
            <a:r>
              <a:rPr lang="en-IE" dirty="0" smtClean="0"/>
              <a:t>9</a:t>
            </a:r>
            <a:endParaRPr lang="en-IE" dirty="0"/>
          </a:p>
        </p:txBody>
      </p:sp>
      <p:sp>
        <p:nvSpPr>
          <p:cNvPr id="21" name="TextBox 20"/>
          <p:cNvSpPr txBox="1"/>
          <p:nvPr/>
        </p:nvSpPr>
        <p:spPr>
          <a:xfrm>
            <a:off x="2573547" y="4355068"/>
            <a:ext cx="457200" cy="369332"/>
          </a:xfrm>
          <a:prstGeom prst="rect">
            <a:avLst/>
          </a:prstGeom>
          <a:noFill/>
        </p:spPr>
        <p:txBody>
          <a:bodyPr wrap="square" rtlCol="0">
            <a:spAutoFit/>
          </a:bodyPr>
          <a:lstStyle/>
          <a:p>
            <a:r>
              <a:rPr lang="en-IE" dirty="0" smtClean="0"/>
              <a:t>15</a:t>
            </a:r>
            <a:endParaRPr lang="en-IE" dirty="0"/>
          </a:p>
        </p:txBody>
      </p:sp>
      <p:sp>
        <p:nvSpPr>
          <p:cNvPr id="22" name="TextBox 21"/>
          <p:cNvSpPr txBox="1"/>
          <p:nvPr/>
        </p:nvSpPr>
        <p:spPr>
          <a:xfrm>
            <a:off x="4927840" y="5421405"/>
            <a:ext cx="457200" cy="369332"/>
          </a:xfrm>
          <a:prstGeom prst="rect">
            <a:avLst/>
          </a:prstGeom>
          <a:noFill/>
        </p:spPr>
        <p:txBody>
          <a:bodyPr wrap="square" rtlCol="0">
            <a:spAutoFit/>
          </a:bodyPr>
          <a:lstStyle/>
          <a:p>
            <a:r>
              <a:rPr lang="en-IE" dirty="0" smtClean="0"/>
              <a:t>14</a:t>
            </a:r>
            <a:endParaRPr lang="en-IE" dirty="0"/>
          </a:p>
        </p:txBody>
      </p:sp>
      <p:sp>
        <p:nvSpPr>
          <p:cNvPr id="23" name="TextBox 22"/>
          <p:cNvSpPr txBox="1"/>
          <p:nvPr/>
        </p:nvSpPr>
        <p:spPr>
          <a:xfrm>
            <a:off x="2700068" y="4724400"/>
            <a:ext cx="457200" cy="369332"/>
          </a:xfrm>
          <a:prstGeom prst="rect">
            <a:avLst/>
          </a:prstGeom>
          <a:noFill/>
        </p:spPr>
        <p:txBody>
          <a:bodyPr wrap="square" rtlCol="0">
            <a:spAutoFit/>
          </a:bodyPr>
          <a:lstStyle/>
          <a:p>
            <a:r>
              <a:rPr lang="en-IE" dirty="0" smtClean="0"/>
              <a:t>13</a:t>
            </a:r>
            <a:endParaRPr lang="en-IE" dirty="0"/>
          </a:p>
        </p:txBody>
      </p:sp>
      <p:sp>
        <p:nvSpPr>
          <p:cNvPr id="24" name="TextBox 23"/>
          <p:cNvSpPr txBox="1"/>
          <p:nvPr/>
        </p:nvSpPr>
        <p:spPr>
          <a:xfrm>
            <a:off x="585158" y="5377934"/>
            <a:ext cx="457200" cy="369332"/>
          </a:xfrm>
          <a:prstGeom prst="rect">
            <a:avLst/>
          </a:prstGeom>
          <a:noFill/>
        </p:spPr>
        <p:txBody>
          <a:bodyPr wrap="square" rtlCol="0">
            <a:spAutoFit/>
          </a:bodyPr>
          <a:lstStyle/>
          <a:p>
            <a:r>
              <a:rPr lang="en-IE" dirty="0" smtClean="0"/>
              <a:t>12</a:t>
            </a:r>
            <a:endParaRPr lang="en-IE" dirty="0"/>
          </a:p>
        </p:txBody>
      </p:sp>
      <p:sp>
        <p:nvSpPr>
          <p:cNvPr id="26" name="TextBox 25"/>
          <p:cNvSpPr txBox="1"/>
          <p:nvPr/>
        </p:nvSpPr>
        <p:spPr>
          <a:xfrm>
            <a:off x="2317631" y="4539734"/>
            <a:ext cx="457200" cy="369332"/>
          </a:xfrm>
          <a:prstGeom prst="rect">
            <a:avLst/>
          </a:prstGeom>
          <a:noFill/>
        </p:spPr>
        <p:txBody>
          <a:bodyPr wrap="square" rtlCol="0">
            <a:spAutoFit/>
          </a:bodyPr>
          <a:lstStyle/>
          <a:p>
            <a:r>
              <a:rPr lang="en-IE" dirty="0" smtClean="0"/>
              <a:t>18</a:t>
            </a:r>
            <a:endParaRPr lang="en-IE" dirty="0"/>
          </a:p>
        </p:txBody>
      </p:sp>
      <p:sp>
        <p:nvSpPr>
          <p:cNvPr id="27" name="TextBox 26"/>
          <p:cNvSpPr txBox="1"/>
          <p:nvPr/>
        </p:nvSpPr>
        <p:spPr>
          <a:xfrm>
            <a:off x="4458419" y="4355068"/>
            <a:ext cx="457200" cy="369332"/>
          </a:xfrm>
          <a:prstGeom prst="rect">
            <a:avLst/>
          </a:prstGeom>
          <a:noFill/>
        </p:spPr>
        <p:txBody>
          <a:bodyPr wrap="square" rtlCol="0">
            <a:spAutoFit/>
          </a:bodyPr>
          <a:lstStyle/>
          <a:p>
            <a:r>
              <a:rPr lang="en-IE" dirty="0" smtClean="0"/>
              <a:t>17</a:t>
            </a:r>
            <a:endParaRPr lang="en-IE" dirty="0"/>
          </a:p>
        </p:txBody>
      </p:sp>
      <p:sp>
        <p:nvSpPr>
          <p:cNvPr id="28" name="TextBox 27"/>
          <p:cNvSpPr txBox="1"/>
          <p:nvPr/>
        </p:nvSpPr>
        <p:spPr>
          <a:xfrm>
            <a:off x="4140679" y="5377934"/>
            <a:ext cx="457200" cy="369332"/>
          </a:xfrm>
          <a:prstGeom prst="rect">
            <a:avLst/>
          </a:prstGeom>
          <a:noFill/>
        </p:spPr>
        <p:txBody>
          <a:bodyPr wrap="square" rtlCol="0">
            <a:spAutoFit/>
          </a:bodyPr>
          <a:lstStyle/>
          <a:p>
            <a:r>
              <a:rPr lang="en-IE" dirty="0" smtClean="0"/>
              <a:t>16</a:t>
            </a:r>
            <a:endParaRPr lang="en-IE" dirty="0"/>
          </a:p>
        </p:txBody>
      </p:sp>
      <p:sp>
        <p:nvSpPr>
          <p:cNvPr id="3" name="TextBox 2"/>
          <p:cNvSpPr txBox="1"/>
          <p:nvPr/>
        </p:nvSpPr>
        <p:spPr>
          <a:xfrm>
            <a:off x="0" y="4796019"/>
            <a:ext cx="1721661" cy="307777"/>
          </a:xfrm>
          <a:prstGeom prst="rect">
            <a:avLst/>
          </a:prstGeom>
          <a:noFill/>
        </p:spPr>
        <p:txBody>
          <a:bodyPr wrap="square" rtlCol="0">
            <a:spAutoFit/>
          </a:bodyPr>
          <a:lstStyle/>
          <a:p>
            <a:r>
              <a:rPr lang="en-IE" sz="1400" dirty="0" smtClean="0"/>
              <a:t>Na Stáit Aontaithe</a:t>
            </a:r>
            <a:endParaRPr lang="en-IE" sz="1400" dirty="0"/>
          </a:p>
        </p:txBody>
      </p:sp>
      <p:sp>
        <p:nvSpPr>
          <p:cNvPr id="29" name="TextBox 28"/>
          <p:cNvSpPr txBox="1"/>
          <p:nvPr/>
        </p:nvSpPr>
        <p:spPr>
          <a:xfrm>
            <a:off x="3646126" y="6164909"/>
            <a:ext cx="1721661" cy="307777"/>
          </a:xfrm>
          <a:prstGeom prst="rect">
            <a:avLst/>
          </a:prstGeom>
          <a:noFill/>
        </p:spPr>
        <p:txBody>
          <a:bodyPr wrap="square" rtlCol="0">
            <a:spAutoFit/>
          </a:bodyPr>
          <a:lstStyle/>
          <a:p>
            <a:r>
              <a:rPr lang="en-IE" sz="1400" dirty="0" smtClean="0"/>
              <a:t>An Meánoirthear</a:t>
            </a:r>
            <a:endParaRPr lang="en-IE" sz="1400" dirty="0"/>
          </a:p>
        </p:txBody>
      </p:sp>
      <p:sp>
        <p:nvSpPr>
          <p:cNvPr id="30" name="TextBox 29"/>
          <p:cNvSpPr txBox="1"/>
          <p:nvPr/>
        </p:nvSpPr>
        <p:spPr>
          <a:xfrm>
            <a:off x="253097" y="6324600"/>
            <a:ext cx="1721661" cy="307777"/>
          </a:xfrm>
          <a:prstGeom prst="rect">
            <a:avLst/>
          </a:prstGeom>
          <a:noFill/>
        </p:spPr>
        <p:txBody>
          <a:bodyPr wrap="square" rtlCol="0">
            <a:spAutoFit/>
          </a:bodyPr>
          <a:lstStyle/>
          <a:p>
            <a:r>
              <a:rPr lang="en-IE" sz="1400" dirty="0" smtClean="0"/>
              <a:t>Meiriceá Theas</a:t>
            </a:r>
            <a:endParaRPr lang="en-IE" sz="1400" dirty="0"/>
          </a:p>
        </p:txBody>
      </p:sp>
      <p:cxnSp>
        <p:nvCxnSpPr>
          <p:cNvPr id="5" name="Straight Arrow Connector 4"/>
          <p:cNvCxnSpPr/>
          <p:nvPr/>
        </p:nvCxnSpPr>
        <p:spPr>
          <a:xfrm flipV="1">
            <a:off x="4038600" y="5606071"/>
            <a:ext cx="0" cy="5588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24970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a:off x="5334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8" name="Rectangle 7"/>
          <p:cNvSpPr/>
          <p:nvPr/>
        </p:nvSpPr>
        <p:spPr>
          <a:xfrm>
            <a:off x="457200" y="990600"/>
            <a:ext cx="6096000" cy="430887"/>
          </a:xfrm>
          <a:prstGeom prst="rect">
            <a:avLst/>
          </a:prstGeom>
        </p:spPr>
        <p:txBody>
          <a:bodyPr wrap="square">
            <a:spAutoFit/>
          </a:bodyPr>
          <a:lstStyle/>
          <a:p>
            <a:r>
              <a:rPr lang="en-IE" sz="2200" dirty="0" smtClean="0"/>
              <a:t> </a:t>
            </a:r>
          </a:p>
        </p:txBody>
      </p:sp>
      <p:sp>
        <p:nvSpPr>
          <p:cNvPr id="10"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ga-IE" sz="6400" b="1" dirty="0" smtClean="0">
                <a:latin typeface="+mj-lt"/>
                <a:ea typeface="+mj-ea"/>
                <a:cs typeface="+mj-cs"/>
              </a:rPr>
              <a:t>Réamh</a:t>
            </a:r>
            <a:r>
              <a:rPr lang="en-IE" sz="6400" b="1" dirty="0" smtClean="0">
                <a:latin typeface="+mj-lt"/>
                <a:ea typeface="+mj-ea"/>
                <a:cs typeface="+mj-cs"/>
              </a:rPr>
              <a:t>phlé 3</a:t>
            </a:r>
            <a:r>
              <a:rPr lang="ga-IE" sz="6400" b="1" dirty="0" smtClean="0">
                <a:latin typeface="+mj-lt"/>
                <a:ea typeface="+mj-ea"/>
                <a:cs typeface="+mj-cs"/>
              </a:rPr>
              <a:t> </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 name="TextBox 1"/>
          <p:cNvSpPr txBox="1"/>
          <p:nvPr/>
        </p:nvSpPr>
        <p:spPr>
          <a:xfrm>
            <a:off x="228600" y="1014824"/>
            <a:ext cx="6400800" cy="923330"/>
          </a:xfrm>
          <a:prstGeom prst="rect">
            <a:avLst/>
          </a:prstGeom>
          <a:noFill/>
        </p:spPr>
        <p:txBody>
          <a:bodyPr wrap="square" rtlCol="0">
            <a:spAutoFit/>
          </a:bodyPr>
          <a:lstStyle/>
          <a:p>
            <a:pPr algn="just"/>
            <a:r>
              <a:rPr lang="en-IE" dirty="0" smtClean="0"/>
              <a:t>Bí ag obair leis an duine in aice leat. An féidir libh smaoineamh ar aon phíosa eolais amháin faoi gach tír? Breacaigí síos bhur gcuid tuairimí sna spásanna cuí. Tá sampla amháin déanta!</a:t>
            </a:r>
            <a:endParaRPr lang="en-IE" dirty="0"/>
          </a:p>
        </p:txBody>
      </p:sp>
      <p:graphicFrame>
        <p:nvGraphicFramePr>
          <p:cNvPr id="3" name="Table 2"/>
          <p:cNvGraphicFramePr>
            <a:graphicFrameLocks noGrp="1"/>
          </p:cNvGraphicFramePr>
          <p:nvPr>
            <p:extLst>
              <p:ext uri="{D42A27DB-BD31-4B8C-83A1-F6EECF244321}">
                <p14:modId xmlns:p14="http://schemas.microsoft.com/office/powerpoint/2010/main" val="821977053"/>
              </p:ext>
            </p:extLst>
          </p:nvPr>
        </p:nvGraphicFramePr>
        <p:xfrm>
          <a:off x="381000" y="2057400"/>
          <a:ext cx="6172200" cy="5933440"/>
        </p:xfrm>
        <a:graphic>
          <a:graphicData uri="http://schemas.openxmlformats.org/drawingml/2006/table">
            <a:tbl>
              <a:tblPr bandRow="1">
                <a:tableStyleId>{616DA210-FB5B-4158-B5E0-FEB733F419BA}</a:tableStyleId>
              </a:tblPr>
              <a:tblGrid>
                <a:gridCol w="1828800"/>
                <a:gridCol w="4343400"/>
              </a:tblGrid>
              <a:tr h="370840">
                <a:tc>
                  <a:txBody>
                    <a:bodyPr/>
                    <a:lstStyle/>
                    <a:p>
                      <a:r>
                        <a:rPr lang="en-IE" dirty="0" smtClean="0"/>
                        <a:t>Meiriceá</a:t>
                      </a:r>
                      <a:endParaRPr lang="en-IE" dirty="0"/>
                    </a:p>
                  </a:txBody>
                  <a:tcPr/>
                </a:tc>
                <a:tc>
                  <a:txBody>
                    <a:bodyPr/>
                    <a:lstStyle/>
                    <a:p>
                      <a:r>
                        <a:rPr lang="en-IE" dirty="0" smtClean="0"/>
                        <a:t>Is</a:t>
                      </a:r>
                      <a:r>
                        <a:rPr lang="en-IE" baseline="0" dirty="0" smtClean="0"/>
                        <a:t> tír réasúnta nua í. </a:t>
                      </a:r>
                      <a:endParaRPr lang="en-IE" dirty="0"/>
                    </a:p>
                  </a:txBody>
                  <a:tcPr/>
                </a:tc>
              </a:tr>
              <a:tr h="370840">
                <a:tc>
                  <a:txBody>
                    <a:bodyPr/>
                    <a:lstStyle/>
                    <a:p>
                      <a:r>
                        <a:rPr lang="en-IE" dirty="0" smtClean="0"/>
                        <a:t>Ceanada</a:t>
                      </a:r>
                      <a:endParaRPr lang="en-IE" dirty="0"/>
                    </a:p>
                  </a:txBody>
                  <a:tcPr/>
                </a:tc>
                <a:tc>
                  <a:txBody>
                    <a:bodyPr/>
                    <a:lstStyle/>
                    <a:p>
                      <a:endParaRPr lang="en-IE" dirty="0"/>
                    </a:p>
                  </a:txBody>
                  <a:tcPr/>
                </a:tc>
              </a:tr>
              <a:tr h="370840">
                <a:tc>
                  <a:txBody>
                    <a:bodyPr/>
                    <a:lstStyle/>
                    <a:p>
                      <a:r>
                        <a:rPr lang="en-IE" dirty="0" smtClean="0"/>
                        <a:t>An Fhrainc</a:t>
                      </a:r>
                      <a:endParaRPr lang="en-IE" dirty="0"/>
                    </a:p>
                  </a:txBody>
                  <a:tcPr/>
                </a:tc>
                <a:tc>
                  <a:txBody>
                    <a:bodyPr/>
                    <a:lstStyle/>
                    <a:p>
                      <a:endParaRPr lang="en-IE"/>
                    </a:p>
                  </a:txBody>
                  <a:tcPr/>
                </a:tc>
              </a:tr>
              <a:tr h="370840">
                <a:tc>
                  <a:txBody>
                    <a:bodyPr/>
                    <a:lstStyle/>
                    <a:p>
                      <a:r>
                        <a:rPr lang="en-IE" dirty="0" smtClean="0"/>
                        <a:t>An Iaráin</a:t>
                      </a:r>
                      <a:endParaRPr lang="en-IE" dirty="0"/>
                    </a:p>
                  </a:txBody>
                  <a:tcPr/>
                </a:tc>
                <a:tc>
                  <a:txBody>
                    <a:bodyPr/>
                    <a:lstStyle/>
                    <a:p>
                      <a:endParaRPr lang="en-IE"/>
                    </a:p>
                  </a:txBody>
                  <a:tcPr/>
                </a:tc>
              </a:tr>
              <a:tr h="370840">
                <a:tc>
                  <a:txBody>
                    <a:bodyPr/>
                    <a:lstStyle/>
                    <a:p>
                      <a:r>
                        <a:rPr lang="en-IE" dirty="0" smtClean="0"/>
                        <a:t>An</a:t>
                      </a:r>
                      <a:r>
                        <a:rPr lang="en-IE" baseline="0" dirty="0" smtClean="0"/>
                        <a:t> India</a:t>
                      </a:r>
                      <a:endParaRPr lang="en-IE" dirty="0"/>
                    </a:p>
                  </a:txBody>
                  <a:tcPr/>
                </a:tc>
                <a:tc>
                  <a:txBody>
                    <a:bodyPr/>
                    <a:lstStyle/>
                    <a:p>
                      <a:endParaRPr lang="en-IE"/>
                    </a:p>
                  </a:txBody>
                  <a:tcPr/>
                </a:tc>
              </a:tr>
              <a:tr h="370840">
                <a:tc>
                  <a:txBody>
                    <a:bodyPr/>
                    <a:lstStyle/>
                    <a:p>
                      <a:r>
                        <a:rPr lang="en-IE" dirty="0" smtClean="0"/>
                        <a:t>Vítneam</a:t>
                      </a:r>
                      <a:endParaRPr lang="en-IE" dirty="0"/>
                    </a:p>
                  </a:txBody>
                  <a:tcPr/>
                </a:tc>
                <a:tc>
                  <a:txBody>
                    <a:bodyPr/>
                    <a:lstStyle/>
                    <a:p>
                      <a:endParaRPr lang="en-IE"/>
                    </a:p>
                  </a:txBody>
                  <a:tcPr/>
                </a:tc>
              </a:tr>
              <a:tr h="370840">
                <a:tc>
                  <a:txBody>
                    <a:bodyPr/>
                    <a:lstStyle/>
                    <a:p>
                      <a:r>
                        <a:rPr lang="en-IE" dirty="0" smtClean="0"/>
                        <a:t>An Téalainn</a:t>
                      </a:r>
                      <a:endParaRPr lang="en-IE" dirty="0"/>
                    </a:p>
                  </a:txBody>
                  <a:tcPr/>
                </a:tc>
                <a:tc>
                  <a:txBody>
                    <a:bodyPr/>
                    <a:lstStyle/>
                    <a:p>
                      <a:endParaRPr lang="en-IE"/>
                    </a:p>
                  </a:txBody>
                  <a:tcPr/>
                </a:tc>
              </a:tr>
              <a:tr h="370840">
                <a:tc>
                  <a:txBody>
                    <a:bodyPr/>
                    <a:lstStyle/>
                    <a:p>
                      <a:r>
                        <a:rPr lang="en-IE" dirty="0" smtClean="0"/>
                        <a:t>An Iodáil</a:t>
                      </a:r>
                      <a:endParaRPr lang="en-IE" dirty="0"/>
                    </a:p>
                  </a:txBody>
                  <a:tcPr/>
                </a:tc>
                <a:tc>
                  <a:txBody>
                    <a:bodyPr/>
                    <a:lstStyle/>
                    <a:p>
                      <a:endParaRPr lang="en-IE"/>
                    </a:p>
                  </a:txBody>
                  <a:tcPr/>
                </a:tc>
              </a:tr>
              <a:tr h="370840">
                <a:tc>
                  <a:txBody>
                    <a:bodyPr/>
                    <a:lstStyle/>
                    <a:p>
                      <a:r>
                        <a:rPr lang="en-IE" dirty="0" smtClean="0"/>
                        <a:t>An Spáinn</a:t>
                      </a:r>
                      <a:endParaRPr lang="en-IE" dirty="0"/>
                    </a:p>
                  </a:txBody>
                  <a:tcPr/>
                </a:tc>
                <a:tc>
                  <a:txBody>
                    <a:bodyPr/>
                    <a:lstStyle/>
                    <a:p>
                      <a:endParaRPr lang="en-IE"/>
                    </a:p>
                  </a:txBody>
                  <a:tcPr/>
                </a:tc>
              </a:tr>
              <a:tr h="370840">
                <a:tc>
                  <a:txBody>
                    <a:bodyPr/>
                    <a:lstStyle/>
                    <a:p>
                      <a:r>
                        <a:rPr lang="en-IE" dirty="0" smtClean="0"/>
                        <a:t>Sasana</a:t>
                      </a:r>
                      <a:endParaRPr lang="en-IE" dirty="0"/>
                    </a:p>
                  </a:txBody>
                  <a:tcPr/>
                </a:tc>
                <a:tc>
                  <a:txBody>
                    <a:bodyPr/>
                    <a:lstStyle/>
                    <a:p>
                      <a:endParaRPr lang="en-IE"/>
                    </a:p>
                  </a:txBody>
                  <a:tcPr/>
                </a:tc>
              </a:tr>
              <a:tr h="370840">
                <a:tc>
                  <a:txBody>
                    <a:bodyPr/>
                    <a:lstStyle/>
                    <a:p>
                      <a:r>
                        <a:rPr lang="en-IE" dirty="0" smtClean="0"/>
                        <a:t>Éire</a:t>
                      </a:r>
                      <a:endParaRPr lang="en-IE" dirty="0"/>
                    </a:p>
                  </a:txBody>
                  <a:tcPr/>
                </a:tc>
                <a:tc>
                  <a:txBody>
                    <a:bodyPr/>
                    <a:lstStyle/>
                    <a:p>
                      <a:endParaRPr lang="en-IE"/>
                    </a:p>
                  </a:txBody>
                  <a:tcPr/>
                </a:tc>
              </a:tr>
              <a:tr h="370840">
                <a:tc>
                  <a:txBody>
                    <a:bodyPr/>
                    <a:lstStyle/>
                    <a:p>
                      <a:r>
                        <a:rPr lang="en-IE" dirty="0" smtClean="0"/>
                        <a:t>An Rúis</a:t>
                      </a:r>
                      <a:endParaRPr lang="en-IE" dirty="0"/>
                    </a:p>
                  </a:txBody>
                  <a:tcPr/>
                </a:tc>
                <a:tc>
                  <a:txBody>
                    <a:bodyPr/>
                    <a:lstStyle/>
                    <a:p>
                      <a:endParaRPr lang="en-IE"/>
                    </a:p>
                  </a:txBody>
                  <a:tcPr/>
                </a:tc>
              </a:tr>
              <a:tr h="370840">
                <a:tc>
                  <a:txBody>
                    <a:bodyPr/>
                    <a:lstStyle/>
                    <a:p>
                      <a:r>
                        <a:rPr lang="en-IE" dirty="0" smtClean="0"/>
                        <a:t>Meicsiceo </a:t>
                      </a:r>
                      <a:endParaRPr lang="en-IE" dirty="0"/>
                    </a:p>
                  </a:txBody>
                  <a:tcPr/>
                </a:tc>
                <a:tc>
                  <a:txBody>
                    <a:bodyPr/>
                    <a:lstStyle/>
                    <a:p>
                      <a:endParaRPr lang="en-IE"/>
                    </a:p>
                  </a:txBody>
                  <a:tcPr/>
                </a:tc>
              </a:tr>
              <a:tr h="370840">
                <a:tc>
                  <a:txBody>
                    <a:bodyPr/>
                    <a:lstStyle/>
                    <a:p>
                      <a:r>
                        <a:rPr lang="en-IE" dirty="0" smtClean="0"/>
                        <a:t>An tSín</a:t>
                      </a:r>
                      <a:endParaRPr lang="en-IE" dirty="0"/>
                    </a:p>
                  </a:txBody>
                  <a:tcPr/>
                </a:tc>
                <a:tc>
                  <a:txBody>
                    <a:bodyPr/>
                    <a:lstStyle/>
                    <a:p>
                      <a:endParaRPr lang="en-IE"/>
                    </a:p>
                  </a:txBody>
                  <a:tcPr/>
                </a:tc>
              </a:tr>
              <a:tr h="370840">
                <a:tc>
                  <a:txBody>
                    <a:bodyPr/>
                    <a:lstStyle/>
                    <a:p>
                      <a:r>
                        <a:rPr lang="en-IE" dirty="0" smtClean="0"/>
                        <a:t>An tSeapáin</a:t>
                      </a:r>
                      <a:endParaRPr lang="en-IE" dirty="0"/>
                    </a:p>
                  </a:txBody>
                  <a:tcPr/>
                </a:tc>
                <a:tc>
                  <a:txBody>
                    <a:bodyPr/>
                    <a:lstStyle/>
                    <a:p>
                      <a:endParaRPr lang="en-IE"/>
                    </a:p>
                  </a:txBody>
                  <a:tcPr/>
                </a:tc>
              </a:tr>
              <a:tr h="370840">
                <a:tc>
                  <a:txBody>
                    <a:bodyPr/>
                    <a:lstStyle/>
                    <a:p>
                      <a:r>
                        <a:rPr lang="en-IE" dirty="0" smtClean="0"/>
                        <a:t>An Chóiré </a:t>
                      </a:r>
                      <a:endParaRPr lang="en-IE" dirty="0"/>
                    </a:p>
                  </a:txBody>
                  <a:tcPr/>
                </a:tc>
                <a:tc>
                  <a:txBody>
                    <a:bodyPr/>
                    <a:lstStyle/>
                    <a:p>
                      <a:endParaRPr lang="en-IE" dirty="0"/>
                    </a:p>
                  </a:txBody>
                  <a:tcPr/>
                </a:tc>
              </a:tr>
            </a:tbl>
          </a:graphicData>
        </a:graphic>
      </p:graphicFrame>
    </p:spTree>
    <p:extLst>
      <p:ext uri="{BB962C8B-B14F-4D97-AF65-F5344CB8AC3E}">
        <p14:creationId xmlns:p14="http://schemas.microsoft.com/office/powerpoint/2010/main" val="481517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4953000"/>
            <a:ext cx="2790825"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098596"/>
            <a:ext cx="26289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ight Arrow 6"/>
          <p:cNvSpPr/>
          <p:nvPr/>
        </p:nvSpPr>
        <p:spPr>
          <a:xfrm>
            <a:off x="5334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8" name="Rectangle 7"/>
          <p:cNvSpPr/>
          <p:nvPr/>
        </p:nvSpPr>
        <p:spPr>
          <a:xfrm>
            <a:off x="381000" y="990600"/>
            <a:ext cx="6172200" cy="1107996"/>
          </a:xfrm>
          <a:prstGeom prst="rect">
            <a:avLst/>
          </a:prstGeom>
        </p:spPr>
        <p:txBody>
          <a:bodyPr wrap="square">
            <a:spAutoFit/>
          </a:bodyPr>
          <a:lstStyle/>
          <a:p>
            <a:pPr algn="just"/>
            <a:r>
              <a:rPr lang="en-IE" sz="2200" dirty="0" smtClean="0"/>
              <a:t>Beidh tú ag léamh ailt ar ball beag. An féidir leat na focail a bheith ann a cheangal leis na pictiúir chearta?</a:t>
            </a:r>
          </a:p>
        </p:txBody>
      </p:sp>
      <p:sp>
        <p:nvSpPr>
          <p:cNvPr id="9"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ga-IE" sz="6400" b="1" dirty="0" smtClean="0">
                <a:latin typeface="+mj-lt"/>
                <a:ea typeface="+mj-ea"/>
                <a:cs typeface="+mj-cs"/>
              </a:rPr>
              <a:t>Réamh</a:t>
            </a:r>
            <a:r>
              <a:rPr lang="en-IE" sz="6400" b="1" dirty="0" smtClean="0">
                <a:latin typeface="+mj-lt"/>
                <a:ea typeface="+mj-ea"/>
                <a:cs typeface="+mj-cs"/>
              </a:rPr>
              <a:t>phlé 4</a:t>
            </a:r>
            <a:r>
              <a:rPr lang="ga-IE" sz="6400" b="1" dirty="0" smtClean="0">
                <a:latin typeface="+mj-lt"/>
                <a:ea typeface="+mj-ea"/>
                <a:cs typeface="+mj-cs"/>
              </a:rPr>
              <a:t> </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ight Arrow Callout 2"/>
          <p:cNvSpPr/>
          <p:nvPr/>
        </p:nvSpPr>
        <p:spPr>
          <a:xfrm rot="5400000">
            <a:off x="495300" y="3626688"/>
            <a:ext cx="5791200" cy="2362200"/>
          </a:xfrm>
          <a:prstGeom prst="rightArrowCallout">
            <a:avLst>
              <a:gd name="adj1" fmla="val 22809"/>
              <a:gd name="adj2" fmla="val 26095"/>
              <a:gd name="adj3" fmla="val 111184"/>
              <a:gd name="adj4" fmla="val 34788"/>
            </a:avLst>
          </a:prstGeom>
          <a:solidFill>
            <a:schemeClr val="bg1">
              <a:lumMod val="8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endParaRPr lang="en-IE" dirty="0" smtClean="0">
              <a:solidFill>
                <a:schemeClr val="tx1"/>
              </a:solidFill>
            </a:endParaRPr>
          </a:p>
          <a:p>
            <a:pPr algn="ctr"/>
            <a:r>
              <a:rPr lang="ga-IE" dirty="0" smtClean="0">
                <a:solidFill>
                  <a:schemeClr val="tx1"/>
                </a:solidFill>
              </a:rPr>
              <a:t>Croith lámha</a:t>
            </a:r>
          </a:p>
          <a:p>
            <a:pPr algn="ctr"/>
            <a:r>
              <a:rPr lang="ga-IE" dirty="0" smtClean="0">
                <a:solidFill>
                  <a:schemeClr val="tx1"/>
                </a:solidFill>
              </a:rPr>
              <a:t>Umhlaigh</a:t>
            </a:r>
          </a:p>
          <a:p>
            <a:pPr algn="ctr"/>
            <a:r>
              <a:rPr lang="ga-IE" dirty="0" smtClean="0">
                <a:solidFill>
                  <a:schemeClr val="tx1"/>
                </a:solidFill>
              </a:rPr>
              <a:t>Cliabhrach</a:t>
            </a:r>
          </a:p>
          <a:p>
            <a:pPr algn="ctr"/>
            <a:r>
              <a:rPr lang="ga-IE" dirty="0" smtClean="0">
                <a:solidFill>
                  <a:schemeClr val="tx1"/>
                </a:solidFill>
              </a:rPr>
              <a:t>Moslamach</a:t>
            </a:r>
          </a:p>
          <a:p>
            <a:pPr algn="ctr"/>
            <a:r>
              <a:rPr lang="ga-IE" dirty="0" smtClean="0">
                <a:solidFill>
                  <a:schemeClr val="tx1"/>
                </a:solidFill>
              </a:rPr>
              <a:t>Cipíní itheacháin</a:t>
            </a:r>
          </a:p>
          <a:p>
            <a:pPr algn="ctr"/>
            <a:r>
              <a:rPr lang="ga-IE" dirty="0" smtClean="0">
                <a:solidFill>
                  <a:schemeClr val="tx1"/>
                </a:solidFill>
              </a:rPr>
              <a:t>Óstach</a:t>
            </a:r>
          </a:p>
          <a:p>
            <a:endParaRPr lang="en-IE" dirty="0">
              <a:solidFill>
                <a:schemeClr val="tx1"/>
              </a:solidFill>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4419600"/>
            <a:ext cx="27051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6983388"/>
            <a:ext cx="2008420" cy="14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2630" y="682034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8662" y="1912187"/>
            <a:ext cx="174307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2983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a:off x="5334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8" name="Rectangle 7"/>
          <p:cNvSpPr/>
          <p:nvPr/>
        </p:nvSpPr>
        <p:spPr>
          <a:xfrm>
            <a:off x="381000" y="990600"/>
            <a:ext cx="6172200" cy="7971413"/>
          </a:xfrm>
          <a:prstGeom prst="rect">
            <a:avLst/>
          </a:prstGeom>
        </p:spPr>
        <p:txBody>
          <a:bodyPr wrap="square">
            <a:spAutoFit/>
          </a:bodyPr>
          <a:lstStyle/>
          <a:p>
            <a:pPr algn="just"/>
            <a:r>
              <a:rPr lang="ga-IE" sz="2200" dirty="0" smtClean="0"/>
              <a:t>Léigh an t-alt amach os ard leis an duine in aice leat.</a:t>
            </a:r>
          </a:p>
          <a:p>
            <a:pPr algn="just"/>
            <a:endParaRPr lang="ga-IE" sz="1200" dirty="0" smtClean="0"/>
          </a:p>
          <a:p>
            <a:pPr algn="just">
              <a:lnSpc>
                <a:spcPct val="150000"/>
              </a:lnSpc>
            </a:pPr>
            <a:r>
              <a:rPr lang="ga-IE" sz="1600" dirty="0" smtClean="0"/>
              <a:t>Tá an domhan ina bhfuil muid inár gcónaí ar nós sráidbhaile beag na laethanta seo. Tá daoine ag taisteal i bhfad níos minice anois ná riamh, de bharr líon na n-aerlínte sa domhan atá ag cur eitiltí ar fáil ar chostas an-bheag ar fad. Tugann an t-idirlíon léargas an-leathan dúinn chomh maith ar chultúr agus ar stair thíortha eile. Ach, cad faoi na nósanna áirithe atá ag daoine i dtíortha eile, nósanna atá an-éagsúil ó na béasaí atá againn féin in Éirinn? Is minic a chothaíonn an easpa eolais seo ar chultúr eile achrann idir daoine. </a:t>
            </a:r>
          </a:p>
          <a:p>
            <a:pPr algn="just">
              <a:lnSpc>
                <a:spcPct val="150000"/>
              </a:lnSpc>
            </a:pPr>
            <a:endParaRPr lang="ga-IE" sz="1600" b="1" dirty="0" smtClean="0"/>
          </a:p>
          <a:p>
            <a:pPr algn="just">
              <a:lnSpc>
                <a:spcPct val="150000"/>
              </a:lnSpc>
            </a:pPr>
            <a:r>
              <a:rPr lang="ga-IE" sz="1600" b="1" dirty="0" smtClean="0"/>
              <a:t>Ag beannú do dhaoine</a:t>
            </a:r>
            <a:endParaRPr lang="ga-IE" sz="1600" dirty="0" smtClean="0"/>
          </a:p>
          <a:p>
            <a:pPr lvl="0" algn="just">
              <a:lnSpc>
                <a:spcPct val="150000"/>
              </a:lnSpc>
            </a:pPr>
            <a:r>
              <a:rPr lang="ga-IE" sz="1600" dirty="0" smtClean="0"/>
              <a:t>Croitheann daoine lámh le chéile i Meiriceá, Ceanada agus i Sasana agus iad ag féachaint sa tsúil ar a chéile ag an am céanna. </a:t>
            </a:r>
          </a:p>
          <a:p>
            <a:pPr lvl="0" algn="just">
              <a:lnSpc>
                <a:spcPct val="150000"/>
              </a:lnSpc>
            </a:pPr>
            <a:r>
              <a:rPr lang="ga-IE" sz="1600" dirty="0" smtClean="0"/>
              <a:t>De ghnáth, ní bhíonn aon teagmháil fhisiciúil ann nuair a chasann daoine ón Áise le chéile den chéad uair. </a:t>
            </a:r>
          </a:p>
          <a:p>
            <a:pPr lvl="0" algn="just">
              <a:lnSpc>
                <a:spcPct val="150000"/>
              </a:lnSpc>
            </a:pPr>
            <a:r>
              <a:rPr lang="ga-IE" sz="1600" dirty="0" smtClean="0"/>
              <a:t>Umhlaíonn daoine dá chéile sa tSeapáin, dá ísle a umhlaítear is ea is mó measa a léirítear don duine eile. Ní fhéachtar sa tsúil ar dhuine eile. </a:t>
            </a:r>
          </a:p>
          <a:p>
            <a:pPr lvl="0" algn="just">
              <a:lnSpc>
                <a:spcPct val="150000"/>
              </a:lnSpc>
            </a:pPr>
            <a:r>
              <a:rPr lang="ga-IE" sz="1600" dirty="0" smtClean="0"/>
              <a:t>Sa Téalainn, ardaíonn muintir na tíre sin a lámha go dtí an cliabhrach, amhail is go raibh siad ag guí, agus umhlaíonn siad dá chéile. Ní fhéachann siad sa tsúil ar dhuine eile ach an oiread. </a:t>
            </a:r>
          </a:p>
          <a:p>
            <a:pPr algn="just"/>
            <a:endParaRPr lang="en-IE" sz="2200" dirty="0" smtClean="0"/>
          </a:p>
        </p:txBody>
      </p:sp>
      <p:sp>
        <p:nvSpPr>
          <p:cNvPr id="9"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en-IE" sz="6400" b="1" dirty="0" smtClean="0">
                <a:latin typeface="+mj-lt"/>
                <a:ea typeface="+mj-ea"/>
                <a:cs typeface="+mj-cs"/>
              </a:rPr>
              <a:t>Léamh 1</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506596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a:off x="5334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9"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en-IE" sz="6400" b="1" dirty="0" smtClean="0">
                <a:latin typeface="+mj-lt"/>
                <a:ea typeface="+mj-ea"/>
                <a:cs typeface="+mj-cs"/>
              </a:rPr>
              <a:t>Léamh 2</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 name="TextBox 1"/>
          <p:cNvSpPr txBox="1"/>
          <p:nvPr/>
        </p:nvSpPr>
        <p:spPr>
          <a:xfrm>
            <a:off x="381000" y="1012166"/>
            <a:ext cx="6172200" cy="8402300"/>
          </a:xfrm>
          <a:prstGeom prst="rect">
            <a:avLst/>
          </a:prstGeom>
          <a:noFill/>
        </p:spPr>
        <p:txBody>
          <a:bodyPr wrap="square" rtlCol="0">
            <a:spAutoFit/>
          </a:bodyPr>
          <a:lstStyle/>
          <a:p>
            <a:pPr algn="just">
              <a:lnSpc>
                <a:spcPct val="150000"/>
              </a:lnSpc>
            </a:pPr>
            <a:r>
              <a:rPr lang="ga-IE" sz="1600" b="1" dirty="0" smtClean="0"/>
              <a:t>Éadaí</a:t>
            </a:r>
          </a:p>
          <a:p>
            <a:pPr lvl="0" algn="just">
              <a:lnSpc>
                <a:spcPct val="150000"/>
              </a:lnSpc>
            </a:pPr>
            <a:r>
              <a:rPr lang="ga-IE" sz="1600" dirty="0" smtClean="0"/>
              <a:t>San Áise agus i dtíortha Moslamacha moltar gan aon chuid den chorp a nochtadh, go háirithe na mná.</a:t>
            </a:r>
          </a:p>
          <a:p>
            <a:pPr lvl="0" algn="just">
              <a:lnSpc>
                <a:spcPct val="150000"/>
              </a:lnSpc>
            </a:pPr>
            <a:r>
              <a:rPr lang="ga-IE" sz="1600" dirty="0" smtClean="0"/>
              <a:t>Ní féidir bróga a chaitheamh sa teach sna tíortha seo: an tSeapáin, an tSín, an Chóiré, an Téalainn nó an Iaráin. Ba cheart iad a fhágáil taobh amuigh den doras tosaigh, agus iad fágtha go néata. </a:t>
            </a:r>
          </a:p>
          <a:p>
            <a:pPr lvl="0" algn="just">
              <a:lnSpc>
                <a:spcPct val="150000"/>
              </a:lnSpc>
            </a:pPr>
            <a:r>
              <a:rPr lang="ga-IE" sz="1600" dirty="0" smtClean="0"/>
              <a:t>Sa tSín, deirtear gur droch-ádh é éadaí bána a chaitheamh. </a:t>
            </a:r>
            <a:endParaRPr lang="ga-IE" sz="1200" b="1" dirty="0" smtClean="0"/>
          </a:p>
          <a:p>
            <a:pPr algn="just">
              <a:lnSpc>
                <a:spcPct val="150000"/>
              </a:lnSpc>
            </a:pPr>
            <a:r>
              <a:rPr lang="ga-IE" sz="1600" b="1" dirty="0" smtClean="0"/>
              <a:t>Bia agus deoch</a:t>
            </a:r>
          </a:p>
          <a:p>
            <a:pPr lvl="0" algn="just">
              <a:lnSpc>
                <a:spcPct val="150000"/>
              </a:lnSpc>
            </a:pPr>
            <a:r>
              <a:rPr lang="ga-IE" sz="1600" dirty="0" smtClean="0"/>
              <a:t>Is é an lón an béile is mó sa lá i Meiriceá Theas, sa Spáinn agus san Iodáil.</a:t>
            </a:r>
          </a:p>
          <a:p>
            <a:pPr lvl="0" algn="just">
              <a:lnSpc>
                <a:spcPct val="150000"/>
              </a:lnSpc>
            </a:pPr>
            <a:r>
              <a:rPr lang="ga-IE" sz="1600" dirty="0" smtClean="0"/>
              <a:t>Is minic a mhaireann an lón nó an dinnéar i ndeisceart na hEorpa níos mó ná cúpla uair an chloig. </a:t>
            </a:r>
          </a:p>
          <a:p>
            <a:pPr lvl="0" algn="just">
              <a:lnSpc>
                <a:spcPct val="150000"/>
              </a:lnSpc>
            </a:pPr>
            <a:r>
              <a:rPr lang="ga-IE" sz="1600" dirty="0" smtClean="0"/>
              <a:t>Is minic a dhéantar gnó le linn béile sa Ríocht Aontaithe. </a:t>
            </a:r>
          </a:p>
          <a:p>
            <a:pPr lvl="0" algn="just">
              <a:lnSpc>
                <a:spcPct val="150000"/>
              </a:lnSpc>
            </a:pPr>
            <a:r>
              <a:rPr lang="ga-IE" sz="1600" dirty="0" smtClean="0"/>
              <a:t>Ní dhéanann na Meicsicigh nó na Sínigh gnó go deo agus iad ag ithe béile. Glacann siad sos maith agus iad ag ithe. </a:t>
            </a:r>
          </a:p>
          <a:p>
            <a:pPr lvl="0" algn="just">
              <a:lnSpc>
                <a:spcPct val="150000"/>
              </a:lnSpc>
            </a:pPr>
            <a:r>
              <a:rPr lang="ga-IE" sz="1600" dirty="0" smtClean="0"/>
              <a:t>Itheann na Francaigh a lán feola agus ní maith leo feoil atá ródhéanta. </a:t>
            </a:r>
          </a:p>
          <a:p>
            <a:pPr lvl="0" algn="just">
              <a:lnSpc>
                <a:spcPct val="150000"/>
              </a:lnSpc>
            </a:pPr>
            <a:r>
              <a:rPr lang="ga-IE" sz="1600" dirty="0" smtClean="0"/>
              <a:t>Itear feoil madra sa tSín, i Vítneam agus i gCóiré Theas. D’ití madraí ar fud an domhain fadó áfach, is as sin a thagann an téarma ‘hot dog’ i mBéarla. Feoil madra a bhí san ispín an chéad lá riamh. </a:t>
            </a:r>
          </a:p>
          <a:p>
            <a:pPr algn="just">
              <a:lnSpc>
                <a:spcPct val="150000"/>
              </a:lnSpc>
            </a:pPr>
            <a:endParaRPr lang="ga-IE" sz="1200" dirty="0" smtClean="0"/>
          </a:p>
          <a:p>
            <a:pPr algn="just">
              <a:lnSpc>
                <a:spcPct val="150000"/>
              </a:lnSpc>
            </a:pPr>
            <a:r>
              <a:rPr lang="ga-IE" sz="1600" dirty="0" smtClean="0"/>
              <a:t>Féach ar na pointí seo a leanas a bhí i leabhar taistil, chun comhairle a chur ar dhaoine maidir le hócáidí sóisialta i dtíortha éagsúla.</a:t>
            </a:r>
            <a:endParaRPr lang="ga-IE" sz="1600" dirty="0"/>
          </a:p>
        </p:txBody>
      </p:sp>
    </p:spTree>
    <p:extLst>
      <p:ext uri="{BB962C8B-B14F-4D97-AF65-F5344CB8AC3E}">
        <p14:creationId xmlns:p14="http://schemas.microsoft.com/office/powerpoint/2010/main" val="159043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a:off x="5334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9"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en-IE" sz="6400" b="1" dirty="0" smtClean="0">
                <a:latin typeface="+mj-lt"/>
                <a:ea typeface="+mj-ea"/>
                <a:cs typeface="+mj-cs"/>
              </a:rPr>
              <a:t>Léamh 3</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 name="TextBox 1"/>
          <p:cNvSpPr txBox="1"/>
          <p:nvPr/>
        </p:nvSpPr>
        <p:spPr>
          <a:xfrm>
            <a:off x="355121" y="1040265"/>
            <a:ext cx="6172200" cy="7848302"/>
          </a:xfrm>
          <a:prstGeom prst="rect">
            <a:avLst/>
          </a:prstGeom>
          <a:noFill/>
        </p:spPr>
        <p:txBody>
          <a:bodyPr wrap="square" rtlCol="0">
            <a:spAutoFit/>
          </a:bodyPr>
          <a:lstStyle/>
          <a:p>
            <a:pPr marL="285750" indent="-285750" algn="just">
              <a:lnSpc>
                <a:spcPct val="150000"/>
              </a:lnSpc>
              <a:buFont typeface="Wingdings" pitchFamily="2" charset="2"/>
              <a:buChar char="Ø"/>
            </a:pPr>
            <a:r>
              <a:rPr lang="ga-IE" sz="1600" dirty="0" smtClean="0"/>
              <a:t>Más mian leat a léiriú go bhfuil an bia an-mhaith ar fad i dtíortha áirithe san Áise, is féidir leat do chuid beola a bhrú le chéile agus a oscailt arís. Is fearr torann an-láidir a dhéanamh agus é sin idir lámha agat. </a:t>
            </a:r>
          </a:p>
          <a:p>
            <a:pPr marL="285750" indent="-285750" algn="just">
              <a:lnSpc>
                <a:spcPct val="150000"/>
              </a:lnSpc>
              <a:buFont typeface="Wingdings" pitchFamily="2" charset="2"/>
              <a:buChar char="Ø"/>
            </a:pPr>
            <a:r>
              <a:rPr lang="ga-IE" sz="1600" dirty="0" smtClean="0"/>
              <a:t>Sa Fhrainc, má chasann tú le cairde i gcaifé, mar shampla, tá sé drochmhúinte suí síos gan lámh a chroitheadh le gach duine nó gan póg a thabhairt dóibh siúd a bhfuil aithne agat orthu. </a:t>
            </a:r>
          </a:p>
          <a:p>
            <a:pPr marL="285750" indent="-285750" algn="just">
              <a:lnSpc>
                <a:spcPct val="150000"/>
              </a:lnSpc>
              <a:buFont typeface="Wingdings" pitchFamily="2" charset="2"/>
              <a:buChar char="Ø"/>
            </a:pPr>
            <a:r>
              <a:rPr lang="ga-IE" sz="1600" dirty="0" smtClean="0"/>
              <a:t>San India agus sa Mheánoirthear, ní féidir leat ithe le do lámh chlé.</a:t>
            </a:r>
          </a:p>
          <a:p>
            <a:pPr marL="285750" indent="-285750" algn="just">
              <a:lnSpc>
                <a:spcPct val="150000"/>
              </a:lnSpc>
              <a:buFont typeface="Wingdings" pitchFamily="2" charset="2"/>
              <a:buChar char="Ø"/>
            </a:pPr>
            <a:r>
              <a:rPr lang="ga-IE" sz="1600" dirty="0" smtClean="0"/>
              <a:t>Mura gcuireann tú do chuid cipíní itheacháin ar bharr do bhabhla nuair atá do dhóthain bia agat sa tSín, leanfaidh an t-óstach ar aghaidh ag tabhairt bia duit. </a:t>
            </a:r>
          </a:p>
          <a:p>
            <a:pPr marL="285750" indent="-285750" algn="just">
              <a:lnSpc>
                <a:spcPct val="150000"/>
              </a:lnSpc>
              <a:buFont typeface="Wingdings" pitchFamily="2" charset="2"/>
              <a:buChar char="Ø"/>
            </a:pPr>
            <a:r>
              <a:rPr lang="ga-IE" sz="1600" dirty="0" smtClean="0"/>
              <a:t>Tá sé de nós ag na Meicsicigh agus ag formhór de mhuintir Mheiriceá Theas seasamh an-chóngarach duit agus iad ag caint leat. Is cuma cé chomh míchompordach is a mhothaíonn tú, níor cheart duit bogadh. </a:t>
            </a:r>
          </a:p>
          <a:p>
            <a:pPr marL="285750" indent="-285750" algn="just">
              <a:lnSpc>
                <a:spcPct val="150000"/>
              </a:lnSpc>
              <a:buFont typeface="Wingdings" pitchFamily="2" charset="2"/>
              <a:buChar char="Ø"/>
            </a:pPr>
            <a:r>
              <a:rPr lang="ga-IE" sz="1600" dirty="0" smtClean="0"/>
              <a:t>Sa Rúis, mura n-ólann tú an méid céanna deochanna is a ólann an t-óstach, glacfar leat mar dhuine an-drochmhúinte ar fad. </a:t>
            </a:r>
          </a:p>
          <a:p>
            <a:pPr marL="285750" indent="-285750" algn="just">
              <a:lnSpc>
                <a:spcPct val="150000"/>
              </a:lnSpc>
              <a:buFont typeface="Wingdings" pitchFamily="2" charset="2"/>
              <a:buChar char="Ø"/>
            </a:pPr>
            <a:r>
              <a:rPr lang="ga-IE" sz="1600" dirty="0" smtClean="0"/>
              <a:t>Go minic in Éirinn, críochnaíonn gach féasta le ceol agus damhsa. Bí cinnte go n-iarrfaí ort amhrán a chasadh. </a:t>
            </a:r>
          </a:p>
          <a:p>
            <a:pPr marL="285750" indent="-285750" algn="just">
              <a:lnSpc>
                <a:spcPct val="150000"/>
              </a:lnSpc>
              <a:buFont typeface="Wingdings" pitchFamily="2" charset="2"/>
              <a:buChar char="Ø"/>
            </a:pPr>
            <a:r>
              <a:rPr lang="ga-IE" sz="1600" dirty="0" smtClean="0"/>
              <a:t>Agus tú sna Stáit Aontaithe, moltar duit do bhurgar a ithe chomh gasta agus is féidir, agus le do dhá lámh. Níor cheart duit iarracht a dhéanamh labhairt agus tú ag ithe.</a:t>
            </a:r>
            <a:endParaRPr lang="ga-IE" sz="1600" dirty="0"/>
          </a:p>
        </p:txBody>
      </p:sp>
    </p:spTree>
    <p:extLst>
      <p:ext uri="{BB962C8B-B14F-4D97-AF65-F5344CB8AC3E}">
        <p14:creationId xmlns:p14="http://schemas.microsoft.com/office/powerpoint/2010/main" val="2938963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5334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TextBox 5"/>
          <p:cNvSpPr txBox="1"/>
          <p:nvPr/>
        </p:nvSpPr>
        <p:spPr>
          <a:xfrm>
            <a:off x="381000" y="990600"/>
            <a:ext cx="6048375" cy="7694414"/>
          </a:xfrm>
          <a:prstGeom prst="rect">
            <a:avLst/>
          </a:prstGeom>
          <a:solidFill>
            <a:schemeClr val="accent3">
              <a:lumMod val="60000"/>
              <a:lumOff val="40000"/>
            </a:schemeClr>
          </a:solidFill>
        </p:spPr>
        <p:txBody>
          <a:bodyPr wrap="square" rtlCol="0">
            <a:spAutoFit/>
          </a:bodyPr>
          <a:lstStyle/>
          <a:p>
            <a:pPr algn="ctr"/>
            <a:r>
              <a:rPr lang="ga-IE" sz="2200" b="1" dirty="0" smtClean="0"/>
              <a:t>Béasaí in Éirinn</a:t>
            </a:r>
          </a:p>
          <a:p>
            <a:pPr algn="ctr"/>
            <a:endParaRPr lang="ga-IE" sz="2200" b="1" dirty="0" smtClean="0"/>
          </a:p>
          <a:p>
            <a:pPr algn="ctr"/>
            <a:r>
              <a:rPr lang="ga-IE" sz="2200" b="1" dirty="0" smtClean="0"/>
              <a:t>Cad iad na béasaí a bhaineann leis na nithe seo a leanas in Éirinn?</a:t>
            </a:r>
          </a:p>
          <a:p>
            <a:endParaRPr lang="ga-IE" sz="2200" dirty="0" smtClean="0"/>
          </a:p>
          <a:p>
            <a:r>
              <a:rPr lang="ga-IE" sz="2600" dirty="0" smtClean="0"/>
              <a:t>Cúrsaí bia</a:t>
            </a:r>
          </a:p>
          <a:p>
            <a:r>
              <a:rPr lang="ga-IE" sz="2600" dirty="0" smtClean="0"/>
              <a:t>Éadaí</a:t>
            </a:r>
          </a:p>
          <a:p>
            <a:r>
              <a:rPr lang="ga-IE" sz="2600" dirty="0" smtClean="0"/>
              <a:t>Breithlaethanta </a:t>
            </a:r>
          </a:p>
          <a:p>
            <a:r>
              <a:rPr lang="ga-IE" sz="2600" dirty="0" smtClean="0"/>
              <a:t>Breitheanna </a:t>
            </a:r>
          </a:p>
          <a:p>
            <a:r>
              <a:rPr lang="ga-IE" sz="2600" dirty="0" smtClean="0"/>
              <a:t>Daoine Aosta</a:t>
            </a:r>
          </a:p>
          <a:p>
            <a:r>
              <a:rPr lang="ga-IE" sz="2600" dirty="0" smtClean="0"/>
              <a:t>Cóisirí</a:t>
            </a:r>
          </a:p>
          <a:p>
            <a:r>
              <a:rPr lang="ga-IE" sz="2600" dirty="0" smtClean="0"/>
              <a:t>Ceol</a:t>
            </a:r>
          </a:p>
          <a:p>
            <a:r>
              <a:rPr lang="ga-IE" sz="2600" dirty="0" smtClean="0"/>
              <a:t>Ag beannú do dhaoine </a:t>
            </a:r>
          </a:p>
          <a:p>
            <a:endParaRPr lang="ga-IE" sz="2200" dirty="0" smtClean="0"/>
          </a:p>
          <a:p>
            <a:endParaRPr lang="ga-IE" sz="2200" dirty="0" smtClean="0"/>
          </a:p>
          <a:p>
            <a:endParaRPr lang="ga-IE" sz="2200" dirty="0" smtClean="0"/>
          </a:p>
          <a:p>
            <a:r>
              <a:rPr lang="ga-IE" sz="2200" dirty="0" smtClean="0"/>
              <a:t>Mar shampla:</a:t>
            </a:r>
          </a:p>
          <a:p>
            <a:r>
              <a:rPr lang="ga-IE" sz="2200" i="1" dirty="0" smtClean="0"/>
              <a:t>Ithimid dinnéar sách luath um thráthnóna, timpeall a sé a chlog.</a:t>
            </a:r>
          </a:p>
          <a:p>
            <a:endParaRPr lang="en-IE" sz="2200" dirty="0" smtClean="0"/>
          </a:p>
          <a:p>
            <a:endParaRPr lang="en-IE" sz="2200" dirty="0"/>
          </a:p>
        </p:txBody>
      </p:sp>
      <p:sp>
        <p:nvSpPr>
          <p:cNvPr id="7"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lang="ga-IE" sz="6400" b="1" dirty="0" smtClean="0">
                <a:latin typeface="+mj-lt"/>
                <a:ea typeface="+mj-ea"/>
                <a:cs typeface="+mj-cs"/>
              </a:rPr>
              <a:t>Iarphlé </a:t>
            </a:r>
            <a:r>
              <a:rPr lang="en-IE" sz="6400" b="1" dirty="0" smtClean="0">
                <a:latin typeface="+mj-lt"/>
                <a:ea typeface="+mj-ea"/>
                <a:cs typeface="+mj-cs"/>
              </a:rPr>
              <a:t>1</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047999"/>
            <a:ext cx="3083604" cy="20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8904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533400" y="838200"/>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TextBox 5"/>
          <p:cNvSpPr txBox="1"/>
          <p:nvPr/>
        </p:nvSpPr>
        <p:spPr>
          <a:xfrm>
            <a:off x="352425" y="1028700"/>
            <a:ext cx="6048375" cy="7755969"/>
          </a:xfrm>
          <a:prstGeom prst="rect">
            <a:avLst/>
          </a:prstGeom>
          <a:noFill/>
        </p:spPr>
        <p:txBody>
          <a:bodyPr wrap="square" rtlCol="0">
            <a:spAutoFit/>
          </a:bodyPr>
          <a:lstStyle/>
          <a:p>
            <a:pPr algn="ctr"/>
            <a:r>
              <a:rPr lang="ga-IE" sz="2200" b="1" dirty="0" smtClean="0"/>
              <a:t>An bhfuil páistí an lae inniu chomh múinte céanna is a bhí ár seantuismitheoirí?</a:t>
            </a:r>
          </a:p>
          <a:p>
            <a:pPr algn="ctr"/>
            <a:endParaRPr lang="ga-IE" sz="2200" b="1" dirty="0" smtClean="0"/>
          </a:p>
          <a:p>
            <a:pPr algn="just"/>
            <a:r>
              <a:rPr lang="ga-IE" sz="2200" dirty="0" smtClean="0"/>
              <a:t>Bí ag obair leis na daoine eile i do ghrúpa agus breacaigí síos bhur dtuairimí. </a:t>
            </a:r>
          </a:p>
          <a:p>
            <a:endParaRPr lang="ga-IE" sz="2200" dirty="0" smtClean="0"/>
          </a:p>
          <a:p>
            <a:r>
              <a:rPr lang="ga-IE" sz="2200" dirty="0" smtClean="0"/>
              <a:t>Mar shampla:</a:t>
            </a:r>
          </a:p>
          <a:p>
            <a:endParaRPr lang="ga-IE" sz="2200" dirty="0" smtClean="0"/>
          </a:p>
          <a:p>
            <a:r>
              <a:rPr lang="ga-IE" sz="2200" i="1" dirty="0" smtClean="0"/>
              <a:t>Tá páistí inniu níos millte.</a:t>
            </a:r>
          </a:p>
          <a:p>
            <a:pPr algn="ctr"/>
            <a:endParaRPr lang="en-IE" sz="2200" dirty="0"/>
          </a:p>
          <a:p>
            <a:pPr algn="ctr"/>
            <a:endParaRPr lang="en-IE" sz="2200" dirty="0" smtClean="0"/>
          </a:p>
          <a:p>
            <a:pPr algn="ctr"/>
            <a:endParaRPr lang="en-IE" sz="1600" b="1" dirty="0" smtClean="0"/>
          </a:p>
          <a:p>
            <a:pPr algn="ctr"/>
            <a:endParaRPr lang="en-IE" sz="1600" b="1" dirty="0"/>
          </a:p>
          <a:p>
            <a:pPr algn="ctr"/>
            <a:endParaRPr lang="en-IE" sz="1600" b="1" dirty="0" smtClean="0"/>
          </a:p>
          <a:p>
            <a:pPr algn="ctr"/>
            <a:endParaRPr lang="en-IE" sz="1600" b="1" dirty="0"/>
          </a:p>
          <a:p>
            <a:pPr algn="ctr"/>
            <a:endParaRPr lang="en-IE" sz="1600" b="1" dirty="0" smtClean="0"/>
          </a:p>
          <a:p>
            <a:pPr algn="ctr"/>
            <a:endParaRPr lang="en-IE" sz="1600" b="1" dirty="0"/>
          </a:p>
          <a:p>
            <a:pPr algn="ctr"/>
            <a:endParaRPr lang="en-IE" sz="1600" b="1" dirty="0" smtClean="0"/>
          </a:p>
          <a:p>
            <a:pPr algn="ctr"/>
            <a:endParaRPr lang="en-IE" sz="1600" b="1" dirty="0"/>
          </a:p>
          <a:p>
            <a:pPr algn="ctr"/>
            <a:endParaRPr lang="en-IE" sz="1600" b="1" dirty="0" smtClean="0"/>
          </a:p>
          <a:p>
            <a:pPr algn="ctr"/>
            <a:endParaRPr lang="en-IE" sz="1600" b="1" dirty="0"/>
          </a:p>
          <a:p>
            <a:pPr algn="ctr"/>
            <a:endParaRPr lang="en-IE" sz="1600" b="1" dirty="0" smtClean="0"/>
          </a:p>
          <a:p>
            <a:pPr algn="ctr"/>
            <a:endParaRPr lang="en-IE" sz="1600" b="1" dirty="0"/>
          </a:p>
          <a:p>
            <a:endParaRPr lang="en-IE" sz="1600" dirty="0"/>
          </a:p>
          <a:p>
            <a:pPr algn="ctr"/>
            <a:endParaRPr lang="en-IE" sz="1600" b="1" dirty="0" smtClean="0"/>
          </a:p>
          <a:p>
            <a:pPr algn="ctr"/>
            <a:endParaRPr lang="en-IE" sz="1600" b="1" dirty="0"/>
          </a:p>
          <a:p>
            <a:pPr algn="ctr"/>
            <a:endParaRPr lang="en-IE" sz="1600" b="1" dirty="0" smtClean="0"/>
          </a:p>
        </p:txBody>
      </p:sp>
      <p:sp>
        <p:nvSpPr>
          <p:cNvPr id="7" name="Title 1"/>
          <p:cNvSpPr txBox="1">
            <a:spLocks/>
          </p:cNvSpPr>
          <p:nvPr/>
        </p:nvSpPr>
        <p:spPr>
          <a:xfrm>
            <a:off x="228600" y="228600"/>
            <a:ext cx="6324600" cy="762000"/>
          </a:xfrm>
          <a:prstGeom prst="rect">
            <a:avLst/>
          </a:prstGeom>
        </p:spPr>
        <p:txBody>
          <a:bodyPr vert="horz" lIns="91440" tIns="45720" rIns="91440" bIns="45720" rtlCol="0" anchor="ctr">
            <a:normAutofit fontScale="25000" lnSpcReduction="20000"/>
          </a:bodyPr>
          <a:lstStyle/>
          <a:p>
            <a:pPr lvl="0">
              <a:spcBef>
                <a:spcPct val="0"/>
              </a:spcBef>
              <a:defRPr/>
            </a:pPr>
            <a:r>
              <a:rPr kumimoji="0" lang="en-IE" sz="12800" b="0" i="0" u="none" strike="noStrike" kern="1200" cap="none" spc="0" normalizeH="0" baseline="0" noProof="0" dirty="0" smtClean="0">
                <a:ln>
                  <a:noFill/>
                </a:ln>
                <a:solidFill>
                  <a:schemeClr val="tx1"/>
                </a:solidFill>
                <a:effectLst/>
                <a:uLnTx/>
                <a:uFillTx/>
                <a:latin typeface="+mj-lt"/>
                <a:ea typeface="+mj-ea"/>
                <a:cs typeface="+mj-cs"/>
              </a:rPr>
              <a:t/>
            </a:r>
            <a:br>
              <a:rPr kumimoji="0" lang="en-IE" sz="12800" b="0" i="0" u="none" strike="noStrike" kern="1200" cap="none" spc="0" normalizeH="0" baseline="0" noProof="0" dirty="0" smtClean="0">
                <a:ln>
                  <a:noFill/>
                </a:ln>
                <a:solidFill>
                  <a:schemeClr val="tx1"/>
                </a:solidFill>
                <a:effectLst/>
                <a:uLnTx/>
                <a:uFillTx/>
                <a:latin typeface="+mj-lt"/>
                <a:ea typeface="+mj-ea"/>
                <a:cs typeface="+mj-cs"/>
              </a:rPr>
            </a:br>
            <a:r>
              <a:rPr kumimoji="0" lang="ga-IE" sz="12800" b="0" i="0" u="none" strike="noStrike" kern="1200" cap="none" spc="0" normalizeH="0" baseline="0" noProof="0" dirty="0" smtClean="0">
                <a:ln>
                  <a:noFill/>
                </a:ln>
                <a:solidFill>
                  <a:schemeClr val="tx1"/>
                </a:solidFill>
                <a:effectLst/>
                <a:uLnTx/>
                <a:uFillTx/>
                <a:latin typeface="+mj-lt"/>
                <a:ea typeface="+mj-ea"/>
                <a:cs typeface="+mj-cs"/>
              </a:rPr>
              <a:t> </a:t>
            </a:r>
            <a:r>
              <a:rPr kumimoji="0" lang="en-IE" sz="12800" b="1" i="0" u="none" strike="noStrike" kern="1200" cap="none" spc="0" normalizeH="0" baseline="0" noProof="0" dirty="0" smtClean="0">
                <a:ln>
                  <a:noFill/>
                </a:ln>
                <a:solidFill>
                  <a:schemeClr val="tx1"/>
                </a:solidFill>
                <a:effectLst/>
                <a:uLnTx/>
                <a:uFillTx/>
                <a:latin typeface="+mj-lt"/>
                <a:ea typeface="+mj-ea"/>
                <a:cs typeface="+mj-cs"/>
              </a:rPr>
              <a:t>Béasaí an domhain</a:t>
            </a:r>
            <a:r>
              <a:rPr kumimoji="0" lang="ga-IE" sz="16000" b="1" i="0" u="none" strike="noStrike" kern="1200" cap="none" spc="0" normalizeH="0" baseline="0" noProof="0" dirty="0" smtClean="0">
                <a:ln>
                  <a:noFill/>
                </a:ln>
                <a:solidFill>
                  <a:schemeClr val="tx1"/>
                </a:solidFill>
                <a:effectLst/>
                <a:uLnTx/>
                <a:uFillTx/>
                <a:latin typeface="+mj-lt"/>
                <a:ea typeface="+mj-ea"/>
                <a:cs typeface="+mj-cs"/>
              </a:rPr>
              <a:t>		  </a:t>
            </a:r>
            <a:r>
              <a:rPr kumimoji="0" lang="en-IE" sz="16000" b="1" i="0" u="none" strike="noStrike" kern="1200" cap="none" spc="0" normalizeH="0" baseline="0" noProof="0" dirty="0" smtClean="0">
                <a:ln>
                  <a:noFill/>
                </a:ln>
                <a:solidFill>
                  <a:schemeClr val="tx1"/>
                </a:solidFill>
                <a:effectLst/>
                <a:uLnTx/>
                <a:uFillTx/>
                <a:latin typeface="+mj-lt"/>
                <a:ea typeface="+mj-ea"/>
                <a:cs typeface="+mj-cs"/>
              </a:rPr>
              <a:t>     </a:t>
            </a:r>
            <a:r>
              <a:rPr lang="ga-IE" sz="6400" b="1" dirty="0" smtClean="0">
                <a:latin typeface="+mj-lt"/>
                <a:ea typeface="+mj-ea"/>
                <a:cs typeface="+mj-cs"/>
              </a:rPr>
              <a:t>Iarphlé </a:t>
            </a:r>
            <a:r>
              <a:rPr lang="en-IE" sz="6400" b="1" dirty="0" smtClean="0">
                <a:latin typeface="+mj-lt"/>
                <a:ea typeface="+mj-ea"/>
                <a:cs typeface="+mj-cs"/>
              </a:rPr>
              <a:t>2 </a:t>
            </a:r>
            <a:r>
              <a:rPr kumimoji="0" lang="en-IE" sz="4400" b="1" i="0" u="none" strike="noStrike" kern="1200" cap="none" spc="0" normalizeH="0" baseline="0" noProof="0" dirty="0" smtClean="0">
                <a:ln>
                  <a:noFill/>
                </a:ln>
                <a:solidFill>
                  <a:schemeClr val="tx1"/>
                </a:solidFill>
                <a:effectLst/>
                <a:uLnTx/>
                <a:uFillTx/>
                <a:latin typeface="+mj-lt"/>
                <a:ea typeface="+mj-ea"/>
                <a:cs typeface="+mj-cs"/>
              </a:rPr>
              <a:t>		     </a:t>
            </a:r>
            <a:r>
              <a:rPr kumimoji="0" lang="ga-IE" sz="4400" b="0" i="0" u="none" strike="noStrike" kern="1200" cap="none" spc="0" normalizeH="0" baseline="0" noProof="0" dirty="0" smtClean="0">
                <a:ln>
                  <a:noFill/>
                </a:ln>
                <a:solidFill>
                  <a:schemeClr val="tx1"/>
                </a:solidFill>
                <a:effectLst/>
                <a:uLnTx/>
                <a:uFillTx/>
                <a:latin typeface="+mj-lt"/>
                <a:ea typeface="+mj-ea"/>
                <a:cs typeface="+mj-cs"/>
              </a:rPr>
              <a:t/>
            </a:r>
            <a:br>
              <a:rPr kumimoji="0" lang="ga-IE" sz="4400" b="0" i="0" u="none" strike="noStrike" kern="1200" cap="none" spc="0" normalizeH="0" baseline="0" noProof="0" dirty="0" smtClean="0">
                <a:ln>
                  <a:noFill/>
                </a:ln>
                <a:solidFill>
                  <a:schemeClr val="tx1"/>
                </a:solidFill>
                <a:effectLst/>
                <a:uLnTx/>
                <a:uFillTx/>
                <a:latin typeface="+mj-lt"/>
                <a:ea typeface="+mj-ea"/>
                <a:cs typeface="+mj-cs"/>
              </a:rPr>
            </a:br>
            <a:endParaRPr kumimoji="0" lang="ga-IE"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713" y="4190999"/>
            <a:ext cx="4464000"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593" y="6477000"/>
            <a:ext cx="3527792" cy="21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5620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50EA9F63998145A95C2315B447BDE8" ma:contentTypeVersion="0" ma:contentTypeDescription="Create a new document." ma:contentTypeScope="" ma:versionID="3bf71a694fcfd5b1e85b5859a74242fc">
  <xsd:schema xmlns:xsd="http://www.w3.org/2001/XMLSchema" xmlns:xs="http://www.w3.org/2001/XMLSchema" xmlns:p="http://schemas.microsoft.com/office/2006/metadata/properties" targetNamespace="http://schemas.microsoft.com/office/2006/metadata/properties" ma:root="true" ma:fieldsID="d3b557f7c35b82c73530dce8cf63d1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DD1DB1-8361-4140-A10F-DCEFD6BEF01E}">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C1E004E-F927-4CCD-987B-91E8F4A5D6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AFD44B3-EBFC-4FBE-A7B5-381CB88341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948</TotalTime>
  <Words>973</Words>
  <Application>Microsoft Office PowerPoint</Application>
  <PresentationFormat>On-screen Show (4:3)</PresentationFormat>
  <Paragraphs>173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Úna Nic Gabhann</dc:creator>
  <cp:lastModifiedBy>Riarachán</cp:lastModifiedBy>
  <cp:revision>92</cp:revision>
  <cp:lastPrinted>2013-07-02T13:37:15Z</cp:lastPrinted>
  <dcterms:created xsi:type="dcterms:W3CDTF">2006-08-16T00:00:00Z</dcterms:created>
  <dcterms:modified xsi:type="dcterms:W3CDTF">2013-11-22T11:18:30Z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0x010100D050EA9F63998145A95C2315B447BDE8</vt:lpwstr>
  </property>
</Properties>
</file>