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irdre" initials="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>
        <p:scale>
          <a:sx n="100" d="100"/>
          <a:sy n="100" d="100"/>
        </p:scale>
        <p:origin x="-1032" y="15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8CC93-E7AB-452B-9FF0-51233DE33687}" type="datetimeFigureOut">
              <a:rPr lang="en-IE" smtClean="0"/>
              <a:pPr/>
              <a:t>27/09/2012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0A62A-B6D3-487A-BF64-F8233923DBC8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0A62A-B6D3-487A-BF64-F8233923DBC8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0A62A-B6D3-487A-BF64-F8233923DBC8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0A62A-B6D3-487A-BF64-F8233923DBC8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0A62A-B6D3-487A-BF64-F8233923DBC8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0A62A-B6D3-487A-BF64-F8233923DBC8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0A62A-B6D3-487A-BF64-F8233923DBC8}" type="slidenum">
              <a:rPr lang="en-IE" smtClean="0"/>
              <a:pPr/>
              <a:t>6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5943600" cy="7315200"/>
          </a:xfrm>
        </p:spPr>
        <p:txBody>
          <a:bodyPr>
            <a:normAutofit lnSpcReduction="10000"/>
          </a:bodyPr>
          <a:lstStyle/>
          <a:p>
            <a:pPr marL="342900" lvl="0" indent="-342900" algn="just"/>
            <a:r>
              <a:rPr lang="ga-IE" sz="1600" b="1" dirty="0" smtClean="0">
                <a:solidFill>
                  <a:schemeClr val="tx1"/>
                </a:solidFill>
              </a:rPr>
              <a:t>Féach ar na habairtí thíos a bhaineann le hoideachas in Éirinn. Cuir       </a:t>
            </a:r>
          </a:p>
          <a:p>
            <a:pPr marL="342900" lvl="0" indent="-342900" algn="just"/>
            <a:r>
              <a:rPr lang="ga-IE" sz="1600" b="1" dirty="0" smtClean="0">
                <a:solidFill>
                  <a:schemeClr val="tx1"/>
                </a:solidFill>
              </a:rPr>
              <a:t>in aice le gach abairt a bhaineann le hoideachas fadó agus        in</a:t>
            </a:r>
          </a:p>
          <a:p>
            <a:pPr marL="342900" lvl="0" indent="-342900" algn="just"/>
            <a:r>
              <a:rPr lang="ga-IE" sz="1600" b="1" dirty="0" smtClean="0">
                <a:solidFill>
                  <a:schemeClr val="tx1"/>
                </a:solidFill>
              </a:rPr>
              <a:t>aice leis na habairtí a bhaineann le hoideachas an lae inniu, dar leat. </a:t>
            </a:r>
          </a:p>
          <a:p>
            <a:pPr marL="342900" lvl="0" indent="-342900" algn="just"/>
            <a:endParaRPr lang="ga-IE" sz="1800" dirty="0" smtClean="0">
              <a:solidFill>
                <a:schemeClr val="tx1"/>
              </a:solidFill>
            </a:endParaRPr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ga-IE" sz="2000" dirty="0" smtClean="0">
                <a:solidFill>
                  <a:schemeClr val="tx1"/>
                </a:solidFill>
              </a:rPr>
              <a:t>Níos deacra marc maith a bhaint amach san Ardteistiméireacht.</a:t>
            </a:r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ga-IE" sz="2000" dirty="0" smtClean="0">
                <a:solidFill>
                  <a:schemeClr val="tx1"/>
                </a:solidFill>
              </a:rPr>
              <a:t>Níos mó béime ar an scríbhneoireacht agus ar an léitheoireacht.</a:t>
            </a:r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ga-IE" sz="2000" dirty="0" smtClean="0">
                <a:solidFill>
                  <a:schemeClr val="tx1"/>
                </a:solidFill>
              </a:rPr>
              <a:t>Rogha ábhar agus cúrsaí an-leathan.</a:t>
            </a:r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ga-IE" sz="2000" dirty="0" smtClean="0">
                <a:solidFill>
                  <a:schemeClr val="tx1"/>
                </a:solidFill>
              </a:rPr>
              <a:t>Oideachas agus eolas níos fearr ag scoláirí ag deireadh an chórais oideachais.</a:t>
            </a:r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ga-IE" sz="2000" dirty="0" smtClean="0">
                <a:solidFill>
                  <a:schemeClr val="tx1"/>
                </a:solidFill>
              </a:rPr>
              <a:t>Oideachas foghlaimeoirlárnach. </a:t>
            </a:r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ga-IE" sz="2000" dirty="0" smtClean="0">
                <a:solidFill>
                  <a:schemeClr val="tx1"/>
                </a:solidFill>
              </a:rPr>
              <a:t>Caidreamh cothrom idir an múinteoir agus na foghlaimeoirí.</a:t>
            </a:r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ga-IE" sz="2000" dirty="0" smtClean="0">
                <a:solidFill>
                  <a:schemeClr val="tx1"/>
                </a:solidFill>
              </a:rPr>
              <a:t>Oideachas ildánach a bhfuil scileanna saoil mar chuid lárnach de.</a:t>
            </a:r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ga-IE" sz="2000" dirty="0" smtClean="0">
                <a:solidFill>
                  <a:schemeClr val="tx1"/>
                </a:solidFill>
              </a:rPr>
              <a:t>Níos mó áiseanna d’fhoghlaimeoirí faoi mhíchumas.</a:t>
            </a:r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ga-IE" sz="2000" dirty="0" smtClean="0">
                <a:solidFill>
                  <a:schemeClr val="tx1"/>
                </a:solidFill>
              </a:rPr>
              <a:t>Múinteoirí níos fearr agus níos oilte.</a:t>
            </a:r>
          </a:p>
          <a:p>
            <a:pPr marL="342900" lvl="0" indent="-342900" algn="just"/>
            <a:endParaRPr lang="ga-IE" sz="1800" dirty="0" smtClean="0">
              <a:solidFill>
                <a:schemeClr val="tx1"/>
              </a:solidFill>
            </a:endParaRPr>
          </a:p>
          <a:p>
            <a:pPr marL="342900" lvl="0" indent="-342900" algn="just"/>
            <a:endParaRPr lang="ga-IE" sz="1800" dirty="0" smtClean="0">
              <a:solidFill>
                <a:schemeClr val="tx1"/>
              </a:solidFill>
            </a:endParaRPr>
          </a:p>
          <a:p>
            <a:pPr marL="342900" lvl="0" indent="-342900" algn="just"/>
            <a:r>
              <a:rPr lang="ga-IE" sz="1700" b="1" dirty="0" smtClean="0">
                <a:solidFill>
                  <a:schemeClr val="tx1"/>
                </a:solidFill>
              </a:rPr>
              <a:t>Bí ag obair leis an duine in aice leat agus abair leis/léi cén fáth</a:t>
            </a:r>
          </a:p>
          <a:p>
            <a:pPr marL="342900" lvl="0" indent="-342900" algn="just"/>
            <a:r>
              <a:rPr lang="ga-IE" sz="1700" b="1" dirty="0" smtClean="0">
                <a:solidFill>
                  <a:schemeClr val="tx1"/>
                </a:solidFill>
              </a:rPr>
              <a:t>ar roghnaigh tú amhlaidh.</a:t>
            </a:r>
          </a:p>
          <a:p>
            <a:pPr marL="342900" lvl="0" indent="-342900" algn="just">
              <a:buFont typeface="Wingdings" pitchFamily="2" charset="2"/>
              <a:buChar char="q"/>
            </a:pPr>
            <a:endParaRPr lang="en-IE" sz="1800" dirty="0" smtClean="0">
              <a:solidFill>
                <a:schemeClr val="tx1"/>
              </a:solidFill>
            </a:endParaRPr>
          </a:p>
          <a:p>
            <a:pPr marL="342900" lvl="0" indent="-342900" algn="just">
              <a:buFont typeface="Wingdings" pitchFamily="2" charset="2"/>
              <a:buChar char="q"/>
            </a:pPr>
            <a:endParaRPr lang="en-IE" sz="1800" dirty="0" smtClean="0">
              <a:solidFill>
                <a:schemeClr val="tx1"/>
              </a:solidFill>
            </a:endParaRPr>
          </a:p>
          <a:p>
            <a:pPr marL="342900" lvl="0" indent="-342900" algn="just">
              <a:buFont typeface="Wingdings" pitchFamily="2" charset="2"/>
              <a:buChar char="q"/>
            </a:pPr>
            <a:endParaRPr lang="en-IE" sz="1800" dirty="0" smtClean="0">
              <a:solidFill>
                <a:schemeClr val="tx1"/>
              </a:solidFill>
            </a:endParaRPr>
          </a:p>
          <a:p>
            <a:pPr marL="342900" lvl="0" indent="-342900" algn="just">
              <a:buFont typeface="Wingdings" pitchFamily="2" charset="2"/>
              <a:buChar char="q"/>
            </a:pPr>
            <a:endParaRPr lang="en-IE" sz="1800" dirty="0" smtClean="0">
              <a:solidFill>
                <a:schemeClr val="tx1"/>
              </a:solidFill>
            </a:endParaRPr>
          </a:p>
          <a:p>
            <a:pPr marL="342900" lvl="0" indent="-342900" algn="just">
              <a:buFont typeface="Wingdings" pitchFamily="2" charset="2"/>
              <a:buChar char="q"/>
            </a:pPr>
            <a:endParaRPr lang="en-IE" sz="1800" dirty="0" smtClean="0">
              <a:solidFill>
                <a:schemeClr val="tx1"/>
              </a:solidFill>
            </a:endParaRPr>
          </a:p>
          <a:p>
            <a:pPr marL="342900" lvl="0" indent="-342900" algn="l"/>
            <a:endParaRPr lang="en-IE" sz="1800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IE" sz="12800" b="1" dirty="0" smtClean="0">
                <a:latin typeface="+mj-lt"/>
                <a:ea typeface="+mj-ea"/>
                <a:cs typeface="+mj-cs"/>
              </a:rPr>
              <a:t>Brú staidéir (múinteoir)</a:t>
            </a:r>
            <a:r>
              <a:rPr kumimoji="0" lang="en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lang="en-IE" sz="16000" b="1" dirty="0" smtClean="0">
                <a:latin typeface="+mj-lt"/>
                <a:ea typeface="+mj-ea"/>
                <a:cs typeface="+mj-cs"/>
              </a:rPr>
              <a:t>  </a:t>
            </a:r>
            <a:r>
              <a:rPr lang="ga-IE" sz="7200" b="1" dirty="0" smtClean="0">
                <a:latin typeface="+mj-lt"/>
                <a:ea typeface="+mj-ea"/>
                <a:cs typeface="+mj-cs"/>
              </a:rPr>
              <a:t>Réamhphlé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33400" y="838200"/>
            <a:ext cx="4724400" cy="45719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pic>
        <p:nvPicPr>
          <p:cNvPr id="6146" name="Picture 2" descr="http://www.msnsymbols.com/wp-content/uploads/2009/10/msn-check-mark-symb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371600"/>
            <a:ext cx="252000" cy="252000"/>
          </a:xfrm>
          <a:prstGeom prst="rect">
            <a:avLst/>
          </a:prstGeom>
          <a:noFill/>
        </p:spPr>
      </p:pic>
      <p:pic>
        <p:nvPicPr>
          <p:cNvPr id="6148" name="Picture 4" descr="X Wrong Cross No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1143000"/>
            <a:ext cx="203008" cy="1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6172200" cy="723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ga-IE" sz="1800" dirty="0" smtClean="0"/>
              <a:t>Beidh tú ag éisteacht le múinteoir ag caint faoi oideachas inniu agus oideachas san am a chuaigh thart.  </a:t>
            </a:r>
          </a:p>
          <a:p>
            <a:pPr>
              <a:buNone/>
            </a:pPr>
            <a:endParaRPr lang="ga-IE" sz="1800" dirty="0" smtClean="0"/>
          </a:p>
          <a:p>
            <a:pPr>
              <a:buFont typeface="+mj-lt"/>
              <a:buAutoNum type="arabicPeriod"/>
            </a:pPr>
            <a:r>
              <a:rPr lang="ga-IE" sz="1800" dirty="0" smtClean="0"/>
              <a:t>Cad is brí leis na focail seo agus cén chanúint  a mbaineann siad leo? Cén leagan atá agat féin?</a:t>
            </a:r>
          </a:p>
          <a:p>
            <a:pPr>
              <a:buFont typeface="+mj-lt"/>
              <a:buAutoNum type="arabicPeriod"/>
            </a:pPr>
            <a:endParaRPr lang="ga-IE" sz="1800" dirty="0" smtClean="0"/>
          </a:p>
          <a:p>
            <a:pPr marL="0" indent="0">
              <a:buNone/>
            </a:pPr>
            <a:r>
              <a:rPr lang="ga-IE" sz="2000" dirty="0" smtClean="0"/>
              <a:t>Ag meas		Fóir		Daofa</a:t>
            </a:r>
          </a:p>
          <a:p>
            <a:pPr marL="0" indent="0">
              <a:buNone/>
            </a:pPr>
            <a:r>
              <a:rPr lang="ga-IE" sz="2000" dirty="0" smtClean="0"/>
              <a:t>Lear mór	Siocair		Drochbhail</a:t>
            </a:r>
          </a:p>
          <a:p>
            <a:pPr marL="0" indent="0">
              <a:buNone/>
            </a:pPr>
            <a:r>
              <a:rPr lang="ga-IE" sz="2000" dirty="0" smtClean="0"/>
              <a:t>Scoltacha 	Nach méanar daoibh</a:t>
            </a:r>
          </a:p>
          <a:p>
            <a:pPr>
              <a:buNone/>
            </a:pPr>
            <a:endParaRPr lang="ga-IE" sz="1800" dirty="0" smtClean="0"/>
          </a:p>
          <a:p>
            <a:pPr>
              <a:buAutoNum type="arabicPeriod" startAt="2"/>
            </a:pPr>
            <a:r>
              <a:rPr lang="ga-IE" sz="1800" dirty="0" smtClean="0"/>
              <a:t>Cad is brí leis na focail seo?</a:t>
            </a:r>
          </a:p>
          <a:p>
            <a:pPr marL="0" indent="0">
              <a:buNone/>
            </a:pPr>
            <a:endParaRPr lang="ga-IE" sz="1800" dirty="0" smtClean="0"/>
          </a:p>
          <a:p>
            <a:pPr marL="0" indent="0">
              <a:buNone/>
            </a:pPr>
            <a:r>
              <a:rPr lang="ga-IE" sz="2000" dirty="0" smtClean="0"/>
              <a:t>Óige		Ag fulaingt	Bhur spreagadh</a:t>
            </a:r>
          </a:p>
          <a:p>
            <a:pPr marL="0" indent="0">
              <a:buNone/>
            </a:pPr>
            <a:r>
              <a:rPr lang="ga-IE" sz="2000" dirty="0" smtClean="0"/>
              <a:t>Bhur ngríosú	Réimse		Daonna</a:t>
            </a:r>
          </a:p>
          <a:p>
            <a:pPr>
              <a:buNone/>
            </a:pPr>
            <a:endParaRPr lang="ga-IE" sz="1800" dirty="0" smtClean="0"/>
          </a:p>
          <a:p>
            <a:pPr>
              <a:buAutoNum type="arabicPeriod" startAt="3"/>
            </a:pPr>
            <a:r>
              <a:rPr lang="ga-IE" sz="1800" dirty="0" smtClean="0"/>
              <a:t>Scríobh abairt amháin ag déanamh cur síos ar na téarmaí thíos.</a:t>
            </a:r>
          </a:p>
          <a:p>
            <a:pPr marL="457200" indent="-457200" algn="ctr">
              <a:buNone/>
            </a:pPr>
            <a:r>
              <a:rPr lang="ga-IE" sz="2000" dirty="0" smtClean="0"/>
              <a:t>An Ardteistiméireacht </a:t>
            </a:r>
          </a:p>
          <a:p>
            <a:pPr marL="457200" indent="-457200" algn="ctr">
              <a:buNone/>
            </a:pPr>
            <a:r>
              <a:rPr lang="ga-IE" sz="2000" dirty="0" smtClean="0"/>
              <a:t>Gairmchlár na hArdteistiméireachta</a:t>
            </a:r>
          </a:p>
          <a:p>
            <a:pPr marL="457200" indent="-457200" algn="ctr">
              <a:buNone/>
            </a:pPr>
            <a:r>
              <a:rPr lang="ga-IE" sz="2000" dirty="0" smtClean="0"/>
              <a:t>An Ardteistiméireacht Fheidhmeach</a:t>
            </a:r>
          </a:p>
          <a:p>
            <a:pPr marL="0" indent="0">
              <a:buNone/>
            </a:pPr>
            <a:r>
              <a:rPr lang="en-IE" sz="1400" dirty="0" smtClean="0"/>
              <a:t> </a:t>
            </a:r>
            <a:endParaRPr lang="en-IE" sz="1400" dirty="0" smtClean="0"/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endParaRPr lang="en-IE" sz="1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IE" sz="12800" b="1" dirty="0" smtClean="0"/>
              <a:t>Brú staidéir (múinteoir) </a:t>
            </a:r>
            <a:r>
              <a:rPr lang="en-IE" sz="16000" b="1" dirty="0" smtClean="0"/>
              <a:t>	  </a:t>
            </a:r>
            <a:r>
              <a:rPr lang="ga-IE" sz="7200" b="1" dirty="0" smtClean="0"/>
              <a:t>Réamhobair</a:t>
            </a:r>
            <a:r>
              <a:rPr lang="en-IE" sz="7200" b="1" dirty="0" smtClean="0"/>
              <a:t> 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33400" y="838200"/>
            <a:ext cx="4724400" cy="45719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IE" sz="12800" b="1" dirty="0" smtClean="0"/>
              <a:t>Brú staidéir (múinteoir) </a:t>
            </a:r>
            <a:r>
              <a:rPr kumimoji="0" lang="en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   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Éisteacht 1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33400" y="838200"/>
            <a:ext cx="4724400" cy="45719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7" name="TextBox 6"/>
          <p:cNvSpPr txBox="1"/>
          <p:nvPr/>
        </p:nvSpPr>
        <p:spPr>
          <a:xfrm>
            <a:off x="609600" y="1066800"/>
            <a:ext cx="5791200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Éist leis an mír agus freagair na ceisteanna.</a:t>
            </a:r>
          </a:p>
          <a:p>
            <a:endParaRPr lang="en-IE" dirty="0" smtClean="0"/>
          </a:p>
          <a:p>
            <a:pPr marL="342900" indent="-342900">
              <a:buAutoNum type="arabicPeriod"/>
            </a:pPr>
            <a:r>
              <a:rPr lang="en-IE" sz="2000" dirty="0" smtClean="0"/>
              <a:t>Cén post atá ag Noel?</a:t>
            </a:r>
          </a:p>
          <a:p>
            <a:pPr marL="342900" indent="-342900">
              <a:buAutoNum type="arabicPeriod"/>
            </a:pPr>
            <a:endParaRPr lang="en-IE" sz="2000" dirty="0" smtClean="0"/>
          </a:p>
          <a:p>
            <a:pPr marL="342900" indent="-342900">
              <a:buAutoNum type="arabicPeriod"/>
            </a:pPr>
            <a:r>
              <a:rPr lang="en-IE" sz="2000" dirty="0" smtClean="0"/>
              <a:t>Cad atá le rá aige faoin oideachas agus faoin saol scoile nuair a bhí sé féin ar an scoil?</a:t>
            </a:r>
          </a:p>
          <a:p>
            <a:pPr marL="342900" indent="-342900">
              <a:buAutoNum type="arabicPeriod"/>
            </a:pPr>
            <a:endParaRPr lang="en-IE" sz="2000" dirty="0" smtClean="0"/>
          </a:p>
          <a:p>
            <a:pPr marL="342900" indent="-342900">
              <a:buAutoNum type="arabicPeriod"/>
            </a:pPr>
            <a:r>
              <a:rPr lang="en-IE" sz="2000" dirty="0" smtClean="0"/>
              <a:t>Cén fáth a ndeir sé le scoláirí an lae inniu go bhfuil an t-ádh orthu?</a:t>
            </a:r>
          </a:p>
          <a:p>
            <a:pPr marL="342900" indent="-342900">
              <a:buAutoNum type="arabicPeriod"/>
            </a:pPr>
            <a:endParaRPr lang="en-IE" dirty="0" smtClean="0"/>
          </a:p>
          <a:p>
            <a:pPr marL="342900" indent="-342900"/>
            <a:endParaRPr lang="en-IE" dirty="0" smtClean="0"/>
          </a:p>
          <a:p>
            <a:pPr marL="342900" indent="-342900"/>
            <a:r>
              <a:rPr lang="en-IE" dirty="0" smtClean="0"/>
              <a:t>Éist leis an mír arís agus aimsigh an leagan a bhí ag an</a:t>
            </a:r>
          </a:p>
          <a:p>
            <a:pPr marL="342900" indent="-342900"/>
            <a:r>
              <a:rPr lang="en-IE" dirty="0" smtClean="0"/>
              <a:t>gcainteoir de na leaganacha thíos:</a:t>
            </a:r>
          </a:p>
          <a:p>
            <a:pPr marL="342900" indent="-342900"/>
            <a:endParaRPr lang="en-IE" dirty="0" smtClean="0"/>
          </a:p>
          <a:p>
            <a:pPr marL="342900" indent="-342900">
              <a:lnSpc>
                <a:spcPct val="150000"/>
              </a:lnSpc>
            </a:pPr>
            <a:r>
              <a:rPr lang="en-IE" sz="2000" dirty="0" smtClean="0"/>
              <a:t>	ar shlí		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en-IE" sz="2000" dirty="0" smtClean="0"/>
              <a:t>	measartha maith	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en-IE" sz="2000" dirty="0" smtClean="0"/>
              <a:t>	nár oir		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en-IE" sz="2000" dirty="0" smtClean="0"/>
              <a:t>	ceapaim		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en-IE" sz="2000" dirty="0" smtClean="0"/>
              <a:t>	sásta			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en-IE" sz="2000" dirty="0" smtClean="0"/>
              <a:t>	dubh dóite 		_____________________</a:t>
            </a:r>
          </a:p>
          <a:p>
            <a:pPr marL="342900" indent="-342900"/>
            <a:endParaRPr lang="en-IE" dirty="0" smtClean="0"/>
          </a:p>
          <a:p>
            <a:pPr marL="342900" indent="-342900"/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43000"/>
            <a:ext cx="6172200" cy="7620000"/>
          </a:xfrm>
        </p:spPr>
        <p:txBody>
          <a:bodyPr>
            <a:noAutofit/>
          </a:bodyPr>
          <a:lstStyle/>
          <a:p>
            <a:pPr>
              <a:buAutoNum type="alphaUcPeriod"/>
            </a:pPr>
            <a:r>
              <a:rPr lang="ga-IE" sz="1600" b="1" dirty="0" smtClean="0"/>
              <a:t>Líon na bearnaí leis an bhfoirm cheart de na focail idir lúibíní. </a:t>
            </a:r>
            <a:endParaRPr lang="ga-IE" sz="1200" b="1" dirty="0" smtClean="0"/>
          </a:p>
          <a:p>
            <a:pPr>
              <a:buNone/>
            </a:pPr>
            <a:endParaRPr lang="ga-IE" sz="16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ga-IE" sz="1800" dirty="0" smtClean="0"/>
              <a:t>A Noel, mar phríomhoide agus mar __________ (múinteoir)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ga-IE" sz="1800" dirty="0" smtClean="0"/>
              <a:t>Gaeilge anois an bhfuil tusa ag meas go bhfuil brú níos mó ar an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ga-IE" sz="1800" dirty="0" smtClean="0"/>
              <a:t>aos óg anois ná bhí ort féin nuair a bhí tú ag déanamh na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ga-IE" sz="1800" dirty="0" smtClean="0"/>
              <a:t>hArdteiste?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ga-IE" sz="1800" dirty="0" smtClean="0"/>
              <a:t>Bhuel, sílim ar dhóigh amháin go bhfuil níos lú brú ar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ga-IE" sz="1800" dirty="0" smtClean="0"/>
              <a:t>__________  (daoine) óga. Sílim gur athraigh an córas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ga-IE" sz="1800" dirty="0" smtClean="0"/>
              <a:t>oideachais go mór. Sílim nuair a bhí muidinne ar scoil, duine ar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ga-IE" sz="1800" dirty="0" smtClean="0"/>
              <a:t>bith a bhí maith ar an scoil, duine ar bith a bhí cineál acadúil, go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ga-IE" sz="1800" dirty="0" smtClean="0"/>
              <a:t>raibh saol maith go leor acu, ach bhí go leor scoláirí nár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ga-IE" sz="1800" dirty="0" smtClean="0"/>
              <a:t>__________ (fóir) an córas oideachais daofa. Agus, ón taobh sin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ga-IE" sz="1800" dirty="0" smtClean="0"/>
              <a:t>de sílim go raibh óige, droch-óige amach ag cuid __________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ga-IE" sz="1800" dirty="0" smtClean="0"/>
              <a:t>(mór) daoine óga agus sílim go bhfeicfimid sa tír seo san am atá 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ga-IE" sz="1800" dirty="0" smtClean="0"/>
              <a:t>láthair ann, mar shampla, go bhfuil lear mór daoine ag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ga-IE" sz="1800" dirty="0" smtClean="0"/>
              <a:t>fulaingt siocair an droch__________ (bail) a tugadh orthu ar an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ga-IE" sz="1800" dirty="0" smtClean="0"/>
              <a:t>scoil.</a:t>
            </a:r>
            <a:endParaRPr lang="ga-IE" sz="1200" dirty="0" smtClean="0"/>
          </a:p>
          <a:p>
            <a:pPr>
              <a:buNone/>
            </a:pPr>
            <a:r>
              <a:rPr lang="ga-IE" sz="1600" b="1" dirty="0" smtClean="0"/>
              <a:t>B.	Éist leis an mír arís – an raibh an ceart agat? Cad a bhí ag an duine in aice leat?</a:t>
            </a:r>
          </a:p>
          <a:p>
            <a:pPr>
              <a:buNone/>
            </a:pPr>
            <a:r>
              <a:rPr lang="ga-IE" sz="1600" b="1" dirty="0" smtClean="0"/>
              <a:t>C.	An féidir libh a rá cén fáth a dtagann na hathruithe úd ar na focail?</a:t>
            </a:r>
          </a:p>
          <a:p>
            <a:pPr>
              <a:buNone/>
            </a:pPr>
            <a:endParaRPr lang="en-IE" sz="1800" dirty="0" smtClean="0"/>
          </a:p>
          <a:p>
            <a:pPr>
              <a:buNone/>
            </a:pPr>
            <a:endParaRPr lang="en-GB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33400" y="838200"/>
            <a:ext cx="4724400" cy="45719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IE" sz="12800" b="1" dirty="0" smtClean="0"/>
              <a:t>Brú staidéir (múinteoir) </a:t>
            </a:r>
            <a:r>
              <a:rPr kumimoji="0" lang="en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   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Éisteacht 2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90601"/>
            <a:ext cx="6172200" cy="1828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 smtClean="0"/>
              <a:t>Féach ar an nath cainte:</a:t>
            </a:r>
          </a:p>
          <a:p>
            <a:pPr marL="0" indent="0" algn="ctr">
              <a:buNone/>
            </a:pPr>
            <a:r>
              <a:rPr lang="en-GB" sz="2200" b="1" dirty="0" smtClean="0"/>
              <a:t>Nach méanar duit!</a:t>
            </a:r>
          </a:p>
          <a:p>
            <a:pPr marL="0" indent="0">
              <a:buNone/>
            </a:pPr>
            <a:endParaRPr lang="en-GB" sz="800" dirty="0" smtClean="0"/>
          </a:p>
          <a:p>
            <a:pPr marL="0" indent="0">
              <a:buNone/>
            </a:pPr>
            <a:r>
              <a:rPr lang="en-GB" sz="2200" dirty="0" smtClean="0"/>
              <a:t>Cén Ghaeilge atá agat féin ar na nathanna Béarla seo?</a:t>
            </a:r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en-IE" sz="2200" dirty="0" smtClean="0"/>
          </a:p>
          <a:p>
            <a:pPr>
              <a:buNone/>
            </a:pPr>
            <a:endParaRPr lang="en-IE" sz="1800" dirty="0" smtClean="0"/>
          </a:p>
          <a:p>
            <a:pPr marL="0" indent="0">
              <a:buNone/>
            </a:pPr>
            <a:endParaRPr lang="en-GB" sz="18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endParaRPr lang="en-IE" sz="12800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IE" sz="12800" b="1" dirty="0" smtClean="0"/>
              <a:t>Brú staidéir (múinteoir) </a:t>
            </a:r>
            <a:r>
              <a:rPr kumimoji="0" lang="en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     </a:t>
            </a:r>
            <a:r>
              <a:rPr lang="ga-IE" sz="7200" b="1" dirty="0" smtClean="0">
                <a:latin typeface="+mj-lt"/>
                <a:ea typeface="+mj-ea"/>
                <a:cs typeface="+mj-cs"/>
              </a:rPr>
              <a:t>Iarphlé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143000" y="2590800"/>
            <a:ext cx="2209800" cy="1752600"/>
          </a:xfrm>
          <a:prstGeom prst="wedgeRoundRectCallout">
            <a:avLst>
              <a:gd name="adj1" fmla="val 1421"/>
              <a:gd name="adj2" fmla="val 91177"/>
              <a:gd name="adj3" fmla="val 166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You are lucky!</a:t>
            </a:r>
          </a:p>
          <a:p>
            <a:pPr algn="ctr"/>
            <a:r>
              <a:rPr lang="en-GB" sz="2000" dirty="0" smtClean="0"/>
              <a:t>Well done!</a:t>
            </a:r>
          </a:p>
          <a:p>
            <a:pPr algn="ctr"/>
            <a:r>
              <a:rPr lang="en-GB" sz="2000" dirty="0" smtClean="0"/>
              <a:t>I don’t believe it!</a:t>
            </a:r>
          </a:p>
          <a:p>
            <a:pPr algn="ctr"/>
            <a:r>
              <a:rPr lang="en-GB" sz="2000" dirty="0" smtClean="0"/>
              <a:t>Are you serious?</a:t>
            </a:r>
          </a:p>
          <a:p>
            <a:pPr algn="ctr"/>
            <a:r>
              <a:rPr lang="en-GB" sz="2000" dirty="0" smtClean="0"/>
              <a:t>I’m delighted!</a:t>
            </a:r>
          </a:p>
          <a:p>
            <a:endParaRPr lang="en-GB" dirty="0" smtClean="0"/>
          </a:p>
        </p:txBody>
      </p:sp>
      <p:sp>
        <p:nvSpPr>
          <p:cNvPr id="8" name="Rounded Rectangular Callout 7"/>
          <p:cNvSpPr/>
          <p:nvPr/>
        </p:nvSpPr>
        <p:spPr>
          <a:xfrm>
            <a:off x="3429000" y="2514600"/>
            <a:ext cx="2438400" cy="1676400"/>
          </a:xfrm>
          <a:prstGeom prst="wedgeRoundRectCallout">
            <a:avLst>
              <a:gd name="adj1" fmla="val -41"/>
              <a:gd name="adj2" fmla="val 84359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I’m so sorry.</a:t>
            </a:r>
          </a:p>
          <a:p>
            <a:pPr algn="ctr"/>
            <a:r>
              <a:rPr lang="en-GB" sz="2000" dirty="0" smtClean="0"/>
              <a:t>You poor thing.</a:t>
            </a:r>
          </a:p>
          <a:p>
            <a:pPr algn="ctr"/>
            <a:r>
              <a:rPr lang="en-GB" sz="2000" dirty="0" smtClean="0"/>
              <a:t>That’s awful!</a:t>
            </a:r>
          </a:p>
          <a:p>
            <a:pPr algn="ctr"/>
            <a:r>
              <a:rPr lang="en-GB" sz="2000" dirty="0" smtClean="0"/>
              <a:t>Are you ok?</a:t>
            </a:r>
          </a:p>
          <a:p>
            <a:pPr algn="ctr"/>
            <a:r>
              <a:rPr lang="en-GB" sz="2000" dirty="0" smtClean="0"/>
              <a:t>I’m devastated!</a:t>
            </a:r>
          </a:p>
          <a:p>
            <a:pPr algn="ctr"/>
            <a:endParaRPr lang="en-GB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09600" y="6400800"/>
            <a:ext cx="5715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sz="2200" dirty="0" smtClean="0"/>
              <a:t>An féidir leat smaoineamh ar thrí eachtra mhaithe a tharla duit le bliain anuas, agus trí dhroch-eachtra? </a:t>
            </a:r>
          </a:p>
          <a:p>
            <a:endParaRPr lang="ga-IE" sz="2200" dirty="0" smtClean="0"/>
          </a:p>
          <a:p>
            <a:r>
              <a:rPr lang="ga-IE" sz="2200" dirty="0" smtClean="0"/>
              <a:t>Abair amach iad leis an duine in aice leat!</a:t>
            </a:r>
          </a:p>
          <a:p>
            <a:endParaRPr lang="en-IE" dirty="0"/>
          </a:p>
        </p:txBody>
      </p:sp>
      <p:sp>
        <p:nvSpPr>
          <p:cNvPr id="11" name="Right Arrow 10"/>
          <p:cNvSpPr/>
          <p:nvPr/>
        </p:nvSpPr>
        <p:spPr>
          <a:xfrm>
            <a:off x="609600" y="838200"/>
            <a:ext cx="4724400" cy="45719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pic>
        <p:nvPicPr>
          <p:cNvPr id="1027" name="Picture 3" descr="C:\Documents and Settings\deirdre\Local Settings\Temporary Internet Files\Content.IE5\9AFFEAU4\MC90043756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572000"/>
            <a:ext cx="1600200" cy="1634191"/>
          </a:xfrm>
          <a:prstGeom prst="rect">
            <a:avLst/>
          </a:prstGeom>
          <a:noFill/>
        </p:spPr>
      </p:pic>
      <p:pic>
        <p:nvPicPr>
          <p:cNvPr id="1028" name="Picture 4" descr="C:\Documents and Settings\deirdre\Local Settings\Temporary Internet Files\Content.IE5\2NAEYCO7\MC90043382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4958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6172200" cy="7391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ga-IE" sz="2000" dirty="0" smtClean="0"/>
              <a:t>Bí ag obair i ngrúpaí:</a:t>
            </a:r>
          </a:p>
          <a:p>
            <a:pPr marL="228600" indent="-228600">
              <a:buFont typeface="+mj-lt"/>
              <a:buAutoNum type="arabicPeriod"/>
            </a:pPr>
            <a:endParaRPr lang="ga-IE" sz="1200" dirty="0" smtClean="0"/>
          </a:p>
          <a:p>
            <a:pPr>
              <a:buFont typeface="+mj-lt"/>
              <a:buAutoNum type="arabicPeriod"/>
            </a:pPr>
            <a:r>
              <a:rPr lang="ga-IE" sz="2400" dirty="0" smtClean="0"/>
              <a:t>Scríobhaigí sainmhíniú ar cad is oideachas ann, dar libh féin.</a:t>
            </a:r>
          </a:p>
          <a:p>
            <a:pPr>
              <a:buFont typeface="+mj-lt"/>
              <a:buAutoNum type="arabicPeriod"/>
            </a:pPr>
            <a:endParaRPr lang="ga-IE" sz="2400" dirty="0" smtClean="0"/>
          </a:p>
          <a:p>
            <a:pPr>
              <a:buFont typeface="+mj-lt"/>
              <a:buAutoNum type="arabicPeriod"/>
            </a:pPr>
            <a:r>
              <a:rPr lang="ga-IE" sz="2400" dirty="0" smtClean="0"/>
              <a:t>Breacaigí síos 5 phointe mhaithe faoin oideachas atá faighte agaibh féin go dtí seo.</a:t>
            </a:r>
          </a:p>
          <a:p>
            <a:pPr>
              <a:buFont typeface="+mj-lt"/>
              <a:buAutoNum type="arabicPeriod"/>
            </a:pPr>
            <a:endParaRPr lang="ga-IE" sz="2400" dirty="0" smtClean="0"/>
          </a:p>
          <a:p>
            <a:pPr>
              <a:buFont typeface="+mj-lt"/>
              <a:buAutoNum type="arabicPeriod"/>
            </a:pPr>
            <a:r>
              <a:rPr lang="ga-IE" sz="2400" dirty="0" smtClean="0"/>
              <a:t>Breacaigí síos 5 phointe olca faoin oideachas atá faighte agaibh féin go dtí seo.</a:t>
            </a:r>
          </a:p>
          <a:p>
            <a:pPr>
              <a:buFont typeface="+mj-lt"/>
              <a:buAutoNum type="arabicPeriod"/>
            </a:pPr>
            <a:endParaRPr lang="ga-IE" sz="2400" dirty="0" smtClean="0"/>
          </a:p>
          <a:p>
            <a:pPr>
              <a:buFont typeface="+mj-lt"/>
              <a:buAutoNum type="arabicPeriod"/>
            </a:pPr>
            <a:r>
              <a:rPr lang="ga-IE" sz="2400" dirty="0" smtClean="0"/>
              <a:t>An bhfuil aon athrú tagtha ar an gcóras oideachais le bhur linn, cad é?</a:t>
            </a:r>
          </a:p>
          <a:p>
            <a:pPr>
              <a:buFont typeface="+mj-lt"/>
              <a:buAutoNum type="arabicPeriod"/>
            </a:pPr>
            <a:endParaRPr lang="ga-IE" sz="2400" dirty="0" smtClean="0"/>
          </a:p>
          <a:p>
            <a:pPr>
              <a:buFont typeface="+mj-lt"/>
              <a:buAutoNum type="arabicPeriod"/>
            </a:pPr>
            <a:r>
              <a:rPr lang="ga-IE" sz="2400" dirty="0" smtClean="0"/>
              <a:t>Cad iad na buntáistí a bhaineann le scolaíocht bhaile, dar libh?</a:t>
            </a:r>
          </a:p>
          <a:p>
            <a:pPr>
              <a:buNone/>
            </a:pPr>
            <a:endParaRPr lang="ga-IE" sz="800" dirty="0" smtClean="0"/>
          </a:p>
          <a:p>
            <a:pPr>
              <a:buNone/>
            </a:pPr>
            <a:endParaRPr lang="ga-IE" sz="800" dirty="0" smtClean="0"/>
          </a:p>
          <a:p>
            <a:pPr>
              <a:buNone/>
            </a:pPr>
            <a:endParaRPr lang="ga-IE" sz="800" dirty="0" smtClean="0"/>
          </a:p>
          <a:p>
            <a:pPr>
              <a:buNone/>
            </a:pPr>
            <a:r>
              <a:rPr lang="ga-IE" sz="2400" b="1" smtClean="0"/>
              <a:t>Scríobh</a:t>
            </a:r>
            <a:r>
              <a:rPr lang="ga-IE" sz="2400" b="1" smtClean="0"/>
              <a:t>: </a:t>
            </a:r>
            <a:endParaRPr lang="ga-IE" sz="2400" b="1" smtClean="0"/>
          </a:p>
          <a:p>
            <a:pPr>
              <a:buNone/>
            </a:pPr>
            <a:r>
              <a:rPr lang="ga-IE" sz="2000" dirty="0" smtClean="0"/>
              <a:t>Scríobh cuntas ar na difríochtaí atá idir an t-oideachas in</a:t>
            </a:r>
          </a:p>
          <a:p>
            <a:pPr>
              <a:buNone/>
            </a:pPr>
            <a:r>
              <a:rPr lang="ga-IE" sz="2000" dirty="0" smtClean="0"/>
              <a:t>Éirinn agus in aon tír eile a bhfuil cur amach agat uirthi. 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 smtClean="0"/>
          </a:p>
        </p:txBody>
      </p:sp>
      <p:sp>
        <p:nvSpPr>
          <p:cNvPr id="5" name="Right Arrow 4"/>
          <p:cNvSpPr/>
          <p:nvPr/>
        </p:nvSpPr>
        <p:spPr>
          <a:xfrm>
            <a:off x="533400" y="838200"/>
            <a:ext cx="4724400" cy="45719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endParaRPr lang="en-IE" sz="12800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IE" sz="12800" b="1" dirty="0" smtClean="0"/>
              <a:t>Brú staidéir (múinteoir) </a:t>
            </a:r>
            <a:r>
              <a:rPr kumimoji="0" lang="en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     </a:t>
            </a:r>
            <a:r>
              <a:rPr lang="ga-IE" sz="7200" b="1" dirty="0" smtClean="0">
                <a:latin typeface="+mj-lt"/>
                <a:ea typeface="+mj-ea"/>
                <a:cs typeface="+mj-cs"/>
              </a:rPr>
              <a:t>Iarphlé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644</Words>
  <Application>Microsoft Office PowerPoint</Application>
  <PresentationFormat>On-screen Show (4:3)</PresentationFormat>
  <Paragraphs>132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 atá ar eolas agat faoi Chúba?</dc:title>
  <dc:creator>user</dc:creator>
  <cp:lastModifiedBy>Ogras Laighain</cp:lastModifiedBy>
  <cp:revision>62</cp:revision>
  <dcterms:created xsi:type="dcterms:W3CDTF">2006-08-16T00:00:00Z</dcterms:created>
  <dcterms:modified xsi:type="dcterms:W3CDTF">2012-09-27T13:23:49Z</dcterms:modified>
</cp:coreProperties>
</file>