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8" r:id="rId2"/>
    <p:sldId id="272" r:id="rId3"/>
    <p:sldId id="269" r:id="rId4"/>
    <p:sldId id="271" r:id="rId5"/>
    <p:sldId id="265" r:id="rId6"/>
    <p:sldId id="273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10" d="100"/>
          <a:sy n="110" d="100"/>
        </p:scale>
        <p:origin x="-792" y="212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06521C-613D-4CD2-A859-6E74FBAE77F0}" type="datetimeFigureOut">
              <a:rPr lang="ga-IE" smtClean="0"/>
              <a:pPr/>
              <a:t>27/09/2012</a:t>
            </a:fld>
            <a:endParaRPr lang="ga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5E88A-299C-4828-BDC8-329C14C180AE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60FEF6-2390-442A-951E-00635FF7FC08}" type="datetimeFigureOut">
              <a:rPr lang="ga-IE" smtClean="0"/>
              <a:pPr/>
              <a:t>27/09/2012</a:t>
            </a:fld>
            <a:endParaRPr lang="ga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ga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ga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ga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747997-6BB7-4738-9F22-9FB6B06EB51D}" type="slidenum">
              <a:rPr lang="ga-IE" smtClean="0"/>
              <a:pPr/>
              <a:t>‹#›</a:t>
            </a:fld>
            <a:endParaRPr lang="ga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1</a:t>
            </a:fld>
            <a:endParaRPr lang="ga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2</a:t>
            </a:fld>
            <a:endParaRPr lang="ga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3</a:t>
            </a:fld>
            <a:endParaRPr lang="ga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4</a:t>
            </a:fld>
            <a:endParaRPr lang="ga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5</a:t>
            </a:fld>
            <a:endParaRPr lang="ga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747997-6BB7-4738-9F22-9FB6B06EB51D}" type="slidenum">
              <a:rPr lang="ga-IE" smtClean="0"/>
              <a:pPr/>
              <a:t>6</a:t>
            </a:fld>
            <a:endParaRPr lang="ga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2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9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2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2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2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0" y="364071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3" y="1913471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cinnte</a:t>
            </a:r>
            <a:r>
              <a:rPr lang="en-US" dirty="0" smtClean="0"/>
              <a:t> </a:t>
            </a:r>
            <a:r>
              <a:rPr lang="en-US" dirty="0" err="1" smtClean="0"/>
              <a:t>dearfach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5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</a:t>
            </a:r>
            <a:r>
              <a:rPr lang="en-IE" noProof="0" dirty="0" smtClean="0"/>
              <a:t>Master</a:t>
            </a:r>
            <a:r>
              <a:rPr lang="en-US" dirty="0" smtClean="0"/>
              <a:t>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8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8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034617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IE" dirty="0" smtClean="0"/>
              <a:t>Cén fáth a bhfuil séimhiú in uimhir 1</a:t>
            </a:r>
          </a:p>
          <a:p>
            <a:pPr lvl="0">
              <a:buNone/>
            </a:pPr>
            <a:r>
              <a:rPr lang="en-IE" dirty="0" smtClean="0"/>
              <a:t>thíos agus urú in uimhir 2? </a:t>
            </a:r>
          </a:p>
          <a:p>
            <a:pPr lvl="0">
              <a:buNone/>
            </a:pPr>
            <a:endParaRPr lang="en-IE" dirty="0" smtClean="0"/>
          </a:p>
          <a:p>
            <a:pPr lvl="0">
              <a:buNone/>
            </a:pPr>
            <a:r>
              <a:rPr lang="en-IE" dirty="0" smtClean="0"/>
              <a:t>Pléigh leis an duine in aice leat.</a:t>
            </a:r>
          </a:p>
          <a:p>
            <a:pPr lvl="0">
              <a:buNone/>
            </a:pPr>
            <a:endParaRPr lang="en-IE" dirty="0" smtClean="0"/>
          </a:p>
          <a:p>
            <a:pPr marL="457200" lvl="0" indent="-457200">
              <a:buAutoNum type="arabicPeriod"/>
            </a:pPr>
            <a:r>
              <a:rPr lang="en-IE" dirty="0" smtClean="0"/>
              <a:t>an </a:t>
            </a:r>
            <a:r>
              <a:rPr lang="en-IE" b="1" u="sng" dirty="0" smtClean="0"/>
              <a:t>bh</a:t>
            </a:r>
            <a:r>
              <a:rPr lang="en-IE" dirty="0" smtClean="0"/>
              <a:t>itheolaíocht</a:t>
            </a:r>
          </a:p>
          <a:p>
            <a:pPr marL="457200" lvl="0" indent="-457200">
              <a:buAutoNum type="arabicPeriod"/>
            </a:pPr>
            <a:r>
              <a:rPr lang="en-IE" dirty="0" smtClean="0"/>
              <a:t>Táim ag déanamh staidéir ar an </a:t>
            </a:r>
            <a:r>
              <a:rPr lang="en-IE" b="1" dirty="0" smtClean="0"/>
              <a:t>mb</a:t>
            </a:r>
            <a:r>
              <a:rPr lang="en-IE" dirty="0" smtClean="0"/>
              <a:t>itheolaíocht.</a:t>
            </a:r>
          </a:p>
          <a:p>
            <a:pPr lvl="0">
              <a:buNone/>
            </a:pPr>
            <a:endParaRPr lang="en-I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en-IE" sz="4000" b="1" dirty="0" smtClean="0"/>
              <a:t>Ábhair Scoile 	           	  </a:t>
            </a:r>
            <a:r>
              <a:rPr lang="ga-IE" sz="1800" b="1" dirty="0" smtClean="0"/>
              <a:t>Réamhobair</a:t>
            </a:r>
            <a:r>
              <a:rPr lang="en-IE" sz="1800" b="1" dirty="0" smtClean="0"/>
              <a:t> </a:t>
            </a:r>
            <a:r>
              <a:rPr lang="en-IE" sz="1800" b="1" dirty="0" smtClean="0"/>
              <a:t>1</a:t>
            </a:r>
            <a:endParaRPr lang="ga-IE" sz="1800" dirty="0"/>
          </a:p>
        </p:txBody>
      </p:sp>
      <p:sp>
        <p:nvSpPr>
          <p:cNvPr id="6" name="Right Arrow 5"/>
          <p:cNvSpPr/>
          <p:nvPr/>
        </p:nvSpPr>
        <p:spPr>
          <a:xfrm>
            <a:off x="533400" y="9906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716279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IE" sz="2400" dirty="0" smtClean="0"/>
              <a:t>Cuir an t-alt roimh na hábhair ar fad i gcolún A</a:t>
            </a:r>
          </a:p>
          <a:p>
            <a:pPr lvl="0">
              <a:buNone/>
            </a:pPr>
            <a:r>
              <a:rPr lang="en-IE" sz="2400" dirty="0" smtClean="0"/>
              <a:t>ar dtús. Nuair a bheidh sé sin déanta agat, déan</a:t>
            </a:r>
          </a:p>
          <a:p>
            <a:pPr lvl="0">
              <a:buNone/>
            </a:pPr>
            <a:r>
              <a:rPr lang="en-IE" sz="2400" dirty="0" smtClean="0"/>
              <a:t>an t-athrú is gá ar na hábhair i gcolún B. </a:t>
            </a:r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endParaRPr lang="en-IE" sz="2400" dirty="0" smtClean="0"/>
          </a:p>
          <a:p>
            <a:pPr lvl="0">
              <a:buNone/>
            </a:pPr>
            <a:endParaRPr lang="en-IE" dirty="0" smtClean="0"/>
          </a:p>
          <a:p>
            <a:pPr lvl="0">
              <a:buNone/>
            </a:pPr>
            <a:endParaRPr lang="en-I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en-IE" sz="4000" b="1" dirty="0" smtClean="0"/>
              <a:t>Ábhair Scoile 	           	  </a:t>
            </a:r>
            <a:r>
              <a:rPr lang="ga-IE" sz="1800" b="1" dirty="0" smtClean="0"/>
              <a:t>Réamhobair</a:t>
            </a:r>
            <a:r>
              <a:rPr lang="en-IE" sz="1800" b="1" dirty="0" smtClean="0"/>
              <a:t> </a:t>
            </a:r>
            <a:r>
              <a:rPr lang="en-IE" sz="1800" b="1" dirty="0" smtClean="0"/>
              <a:t>2</a:t>
            </a:r>
            <a:endParaRPr lang="ga-IE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3048000"/>
          <a:ext cx="4572000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</a:tblGrid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Colún A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Colún B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Gaeilge: an________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 an_____________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Fraincis: an________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 an_____________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Gearmáinis: an______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 an_____________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Béarla: an________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</a:t>
                      </a:r>
                      <a:r>
                        <a:rPr lang="en-IE" baseline="0" dirty="0" smtClean="0"/>
                        <a:t> an</a:t>
                      </a:r>
                      <a:r>
                        <a:rPr lang="en-IE" dirty="0" smtClean="0"/>
                        <a:t>_____________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Matamaitic: an______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 an_____________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Ceimic: an________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</a:t>
                      </a:r>
                      <a:r>
                        <a:rPr lang="en-IE" baseline="0" dirty="0" smtClean="0"/>
                        <a:t> an </a:t>
                      </a:r>
                      <a:r>
                        <a:rPr lang="en-IE" dirty="0" smtClean="0"/>
                        <a:t>_____________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Fisic: an________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 an _____________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Gnó: an________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 an _____________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Ceol: an________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 an _____________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E" dirty="0" smtClean="0"/>
                        <a:t>Ealaín: an________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 an _____________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Foirgníocht: an _____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 an _____________</a:t>
                      </a:r>
                      <a:endParaRPr lang="en-I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Eacnamaíocht</a:t>
                      </a:r>
                      <a:r>
                        <a:rPr lang="en-IE" baseline="0" dirty="0" smtClean="0"/>
                        <a:t> Bhaile:</a:t>
                      </a:r>
                      <a:endParaRPr lang="en-I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dirty="0" smtClean="0"/>
                        <a:t>an ___________</a:t>
                      </a:r>
                    </a:p>
                    <a:p>
                      <a:endParaRPr lang="en-IE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ar an _____________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>
            <a:off x="533400" y="9906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ga-IE" sz="2400" dirty="0" smtClean="0"/>
              <a:t>Éist le Niall Mac Dhonnagáin ó Choláiste Eoin ag</a:t>
            </a:r>
          </a:p>
          <a:p>
            <a:pPr>
              <a:buNone/>
            </a:pPr>
            <a:r>
              <a:rPr lang="ga-IE" sz="2400" dirty="0" smtClean="0"/>
              <a:t>caint ar na hábhair scoile agus aimsigh freagraí</a:t>
            </a:r>
          </a:p>
          <a:p>
            <a:pPr>
              <a:buNone/>
            </a:pPr>
            <a:r>
              <a:rPr lang="ga-IE" sz="2400" dirty="0" smtClean="0"/>
              <a:t>na gceisteanna seo:</a:t>
            </a:r>
          </a:p>
          <a:p>
            <a:pPr>
              <a:buNone/>
            </a:pPr>
            <a:endParaRPr lang="ga-IE" sz="2400" dirty="0" smtClean="0"/>
          </a:p>
          <a:p>
            <a:pPr lvl="0"/>
            <a:r>
              <a:rPr lang="ga-IE" sz="2400" dirty="0" smtClean="0"/>
              <a:t>Cad iad na hábhair atá ar bun ag Niall?</a:t>
            </a:r>
          </a:p>
          <a:p>
            <a:pPr lvl="0"/>
            <a:r>
              <a:rPr lang="ga-IE" sz="2400" dirty="0" smtClean="0"/>
              <a:t>Cad iad na hábhair is fearr leis?</a:t>
            </a:r>
          </a:p>
          <a:p>
            <a:pPr lvl="0"/>
            <a:r>
              <a:rPr lang="ga-IE" sz="2400" dirty="0" smtClean="0"/>
              <a:t>Cad nach maith leis faoin mbitheolaíocht?</a:t>
            </a:r>
            <a:endParaRPr lang="ga-I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/>
          </a:bodyPr>
          <a:lstStyle/>
          <a:p>
            <a:pPr algn="l"/>
            <a:r>
              <a:rPr lang="en-IE" sz="4000" b="1" dirty="0" smtClean="0"/>
              <a:t>Ábhair Scoile 	   	    </a:t>
            </a:r>
            <a:r>
              <a:rPr lang="en-IE" sz="1800" b="1" dirty="0" smtClean="0"/>
              <a:t>Éisteacht</a:t>
            </a:r>
            <a:endParaRPr lang="ga-IE" sz="1800" dirty="0"/>
          </a:p>
        </p:txBody>
      </p:sp>
      <p:sp>
        <p:nvSpPr>
          <p:cNvPr id="6" name="Right Arrow 5"/>
          <p:cNvSpPr/>
          <p:nvPr/>
        </p:nvSpPr>
        <p:spPr>
          <a:xfrm>
            <a:off x="533400" y="9906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034617"/>
          </a:xfrm>
        </p:spPr>
        <p:txBody>
          <a:bodyPr>
            <a:normAutofit fontScale="92500" lnSpcReduction="20000"/>
          </a:bodyPr>
          <a:lstStyle/>
          <a:p>
            <a:pPr marL="457200" indent="-457200"/>
            <a:r>
              <a:rPr lang="ga-IE" sz="1900" dirty="0" smtClean="0"/>
              <a:t>Ní maith le Niall a bheith ag foghlaim de ghlanmheabhair.</a:t>
            </a:r>
          </a:p>
          <a:p>
            <a:pPr marL="457200" indent="-457200">
              <a:buNone/>
            </a:pPr>
            <a:r>
              <a:rPr lang="ga-IE" sz="1900" dirty="0" smtClean="0"/>
              <a:t>	B’fhearr leis an deis a bheith aige rudaí a oibriú amach dó</a:t>
            </a:r>
          </a:p>
          <a:p>
            <a:pPr marL="457200" indent="-457200">
              <a:buNone/>
            </a:pPr>
            <a:r>
              <a:rPr lang="ga-IE" sz="1900" dirty="0" smtClean="0"/>
              <a:t>	féin. An mbíonn ortsa rudaí a fhoghlaim de</a:t>
            </a:r>
          </a:p>
          <a:p>
            <a:pPr marL="457200" indent="-457200">
              <a:buNone/>
            </a:pPr>
            <a:r>
              <a:rPr lang="ga-IE" sz="1900" dirty="0" smtClean="0"/>
              <a:t>	ghlanmheabhair go minic ar scoil? Cathain agus cén fáth?</a:t>
            </a:r>
          </a:p>
          <a:p>
            <a:pPr marL="457200" indent="-457200"/>
            <a:endParaRPr lang="ga-IE" sz="1900" dirty="0" smtClean="0"/>
          </a:p>
          <a:p>
            <a:pPr marL="457200" indent="-457200"/>
            <a:r>
              <a:rPr lang="ga-IE" sz="1900" dirty="0" smtClean="0"/>
              <a:t>An bhfuil ábhair á ndéanamh agat ina mbíonn ort rudaí a</a:t>
            </a:r>
          </a:p>
          <a:p>
            <a:pPr marL="457200" indent="-457200">
              <a:buNone/>
            </a:pPr>
            <a:r>
              <a:rPr lang="ga-IE" sz="1900" dirty="0" smtClean="0"/>
              <a:t>	oibriú amach duit féin? Cad iad?</a:t>
            </a:r>
          </a:p>
          <a:p>
            <a:pPr marL="457200" indent="-457200"/>
            <a:endParaRPr lang="ga-IE" sz="1900" dirty="0" smtClean="0"/>
          </a:p>
          <a:p>
            <a:pPr marL="457200" indent="-457200"/>
            <a:r>
              <a:rPr lang="ga-IE" sz="1900" dirty="0" smtClean="0"/>
              <a:t>Cad a shíleann tú den athfhriotal seo? An cur síos cóir é ar</a:t>
            </a:r>
          </a:p>
          <a:p>
            <a:pPr marL="457200" indent="-457200">
              <a:buNone/>
            </a:pPr>
            <a:r>
              <a:rPr lang="ga-IE" sz="1900" dirty="0" smtClean="0"/>
              <a:t>	an meánscolaíocht nó an bhfuil sé ródhian ar an saghas</a:t>
            </a:r>
          </a:p>
          <a:p>
            <a:pPr marL="457200" indent="-457200">
              <a:buNone/>
            </a:pPr>
            <a:r>
              <a:rPr lang="ga-IE" sz="1900" dirty="0" smtClean="0"/>
              <a:t>	foghlama a tharlaíonn sa mheánscoil?</a:t>
            </a:r>
          </a:p>
          <a:p>
            <a:pPr>
              <a:buNone/>
            </a:pPr>
            <a:endParaRPr lang="ga-IE" sz="1900" dirty="0" smtClean="0"/>
          </a:p>
          <a:p>
            <a:pPr>
              <a:buNone/>
            </a:pPr>
            <a:r>
              <a:rPr lang="ga-IE" sz="2000" dirty="0" smtClean="0"/>
              <a:t>	</a:t>
            </a:r>
            <a:r>
              <a:rPr lang="ga-IE" sz="2000" i="1" dirty="0" smtClean="0"/>
              <a:t>Independence of thought is what a third level education seeks to instil in students. You are not simply regurgitating information that has been learnt directly from a textbook, as is the case with most of the Leaving Cert curriculum. Students are expected to go beyond that and think critically: making links between theory and practice, applying newfound knowledge to real life situations, evaluating arguments and theories, and formulating their own judgements (www.gotocollege</a:t>
            </a:r>
            <a:r>
              <a:rPr lang="en-IE" sz="2000" i="1" dirty="0" smtClean="0"/>
              <a:t>.</a:t>
            </a:r>
            <a:r>
              <a:rPr lang="en-IE" sz="2000" i="1" dirty="0" err="1" smtClean="0"/>
              <a:t>ie</a:t>
            </a:r>
            <a:r>
              <a:rPr lang="en-IE" sz="2000" i="1" dirty="0" smtClean="0"/>
              <a:t>).</a:t>
            </a:r>
          </a:p>
          <a:p>
            <a:pPr>
              <a:buNone/>
            </a:pPr>
            <a:endParaRPr lang="en-IE" sz="1900" dirty="0" smtClean="0"/>
          </a:p>
          <a:p>
            <a:pPr>
              <a:buNone/>
            </a:pPr>
            <a:endParaRPr lang="en-IE" sz="2400" dirty="0" smtClean="0"/>
          </a:p>
          <a:p>
            <a:pPr>
              <a:buNone/>
            </a:pPr>
            <a:endParaRPr lang="en-I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 fontScale="90000"/>
          </a:bodyPr>
          <a:lstStyle/>
          <a:p>
            <a:pPr algn="l"/>
            <a:r>
              <a:rPr lang="en-IE" sz="4000" b="1" dirty="0" smtClean="0"/>
              <a:t>Ábhair Scoile 	               	      </a:t>
            </a:r>
            <a:r>
              <a:rPr lang="ga-IE" sz="1800" b="1" dirty="0" smtClean="0"/>
              <a:t>Iarphlé</a:t>
            </a:r>
            <a:r>
              <a:rPr lang="en-IE" sz="1800" b="1" dirty="0" smtClean="0"/>
              <a:t> </a:t>
            </a:r>
            <a:r>
              <a:rPr lang="en-IE" sz="1800" b="1" dirty="0" smtClean="0"/>
              <a:t>1</a:t>
            </a:r>
            <a:endParaRPr lang="ga-IE" sz="1800" dirty="0"/>
          </a:p>
        </p:txBody>
      </p:sp>
      <p:sp>
        <p:nvSpPr>
          <p:cNvPr id="6" name="Right Arrow 5"/>
          <p:cNvSpPr/>
          <p:nvPr/>
        </p:nvSpPr>
        <p:spPr>
          <a:xfrm>
            <a:off x="533400" y="9906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4"/>
            <a:ext cx="6172200" cy="603461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ga-IE" sz="2000" dirty="0" smtClean="0"/>
              <a:t>Bhí coincheapa tábhachtacha san athfhriotal:</a:t>
            </a:r>
          </a:p>
          <a:p>
            <a:pPr>
              <a:buNone/>
            </a:pPr>
            <a:endParaRPr lang="ga-IE" sz="2000" dirty="0" smtClean="0"/>
          </a:p>
          <a:p>
            <a:r>
              <a:rPr lang="ga-IE" sz="2000" dirty="0" smtClean="0"/>
              <a:t>Neamhspleáchas intinne a chothú</a:t>
            </a:r>
          </a:p>
          <a:p>
            <a:r>
              <a:rPr lang="ga-IE" sz="2000" dirty="0" smtClean="0"/>
              <a:t>Machnamh go criticiúil</a:t>
            </a:r>
          </a:p>
          <a:p>
            <a:r>
              <a:rPr lang="ga-IE" sz="2000" dirty="0" smtClean="0"/>
              <a:t>Eolas agus tuiscintí nua a chur i bhfeidhm ar an</a:t>
            </a:r>
          </a:p>
          <a:p>
            <a:pPr>
              <a:buNone/>
            </a:pPr>
            <a:r>
              <a:rPr lang="ga-IE" sz="2000" dirty="0" smtClean="0"/>
              <a:t>	bhfíorshaol</a:t>
            </a:r>
          </a:p>
          <a:p>
            <a:r>
              <a:rPr lang="ga-IE" sz="2000" dirty="0" smtClean="0"/>
              <a:t>Measúnú a dhéanamh ar argóintí agus ar theoiricí</a:t>
            </a:r>
          </a:p>
          <a:p>
            <a:r>
              <a:rPr lang="ga-IE" sz="2000" dirty="0" smtClean="0"/>
              <a:t>A bheith ábalta do thuairim féin a bheith agat ar rud</a:t>
            </a:r>
          </a:p>
          <a:p>
            <a:pPr>
              <a:buNone/>
            </a:pPr>
            <a:endParaRPr lang="ga-IE" sz="2000" dirty="0" smtClean="0"/>
          </a:p>
          <a:p>
            <a:pPr>
              <a:buNone/>
            </a:pPr>
            <a:r>
              <a:rPr lang="ga-IE" sz="2000" dirty="0" smtClean="0"/>
              <a:t>Scríobh amach i do chóipleabhar na hábhair scoile nó na</a:t>
            </a:r>
          </a:p>
          <a:p>
            <a:pPr>
              <a:buNone/>
            </a:pPr>
            <a:r>
              <a:rPr lang="ga-IE" sz="2000" dirty="0" smtClean="0"/>
              <a:t>himeachtaí scoile nó na tionscnaimh ar leith is mó a</a:t>
            </a:r>
          </a:p>
          <a:p>
            <a:pPr>
              <a:buNone/>
            </a:pPr>
            <a:r>
              <a:rPr lang="ga-IE" sz="2000" dirty="0" smtClean="0"/>
              <a:t>chothaíonn na scileanna thuas i do thuairim. Tabhair</a:t>
            </a:r>
          </a:p>
          <a:p>
            <a:pPr>
              <a:buNone/>
            </a:pPr>
            <a:r>
              <a:rPr lang="ga-IE" sz="2000" dirty="0" smtClean="0"/>
              <a:t>cúiseanna le do fhreagra (ní gá go mbeadh na</a:t>
            </a:r>
          </a:p>
          <a:p>
            <a:pPr>
              <a:buNone/>
            </a:pPr>
            <a:r>
              <a:rPr lang="ga-IE" sz="2000" dirty="0" smtClean="0"/>
              <a:t>hábhair/imeachtaí/tionscnaimh déanta agat féin).</a:t>
            </a:r>
          </a:p>
          <a:p>
            <a:pPr>
              <a:buNone/>
            </a:pPr>
            <a:endParaRPr lang="en-IE" sz="2000" dirty="0" smtClean="0"/>
          </a:p>
          <a:p>
            <a:pPr>
              <a:buNone/>
            </a:pPr>
            <a:endParaRPr lang="en-IE" sz="2000" dirty="0" smtClean="0"/>
          </a:p>
          <a:p>
            <a:pPr>
              <a:buNone/>
            </a:pPr>
            <a:endParaRPr lang="en-IE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/>
          </a:bodyPr>
          <a:lstStyle/>
          <a:p>
            <a:pPr algn="l"/>
            <a:r>
              <a:rPr lang="en-IE" sz="4000" b="1" dirty="0" smtClean="0"/>
              <a:t>Ábhair scoile	    	     	     </a:t>
            </a:r>
            <a:r>
              <a:rPr lang="ga-IE" sz="1800" b="1" dirty="0" smtClean="0"/>
              <a:t>Iarphlé</a:t>
            </a:r>
            <a:r>
              <a:rPr lang="en-IE" sz="1800" b="1" dirty="0" smtClean="0"/>
              <a:t> </a:t>
            </a:r>
            <a:r>
              <a:rPr lang="en-IE" sz="1800" b="1" dirty="0" smtClean="0"/>
              <a:t>2</a:t>
            </a:r>
            <a:endParaRPr lang="ga-IE" sz="1800" dirty="0"/>
          </a:p>
        </p:txBody>
      </p:sp>
      <p:sp>
        <p:nvSpPr>
          <p:cNvPr id="6" name="Right Arrow 5"/>
          <p:cNvSpPr/>
          <p:nvPr/>
        </p:nvSpPr>
        <p:spPr>
          <a:xfrm>
            <a:off x="533400" y="9906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6172200" cy="746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ga-IE" sz="1600" dirty="0" smtClean="0"/>
              <a:t>Tá cineálacha éagsúla ábhar ar fáil don Ardteist mar a fheiceann tú sa</a:t>
            </a:r>
          </a:p>
          <a:p>
            <a:pPr>
              <a:buNone/>
            </a:pPr>
            <a:r>
              <a:rPr lang="ga-IE" sz="1600" dirty="0" smtClean="0"/>
              <a:t>tábla thíos. Roghnaigh ábhar ó gach grúpa agus scríobh cúpla abairt</a:t>
            </a:r>
          </a:p>
          <a:p>
            <a:pPr>
              <a:buNone/>
            </a:pPr>
            <a:r>
              <a:rPr lang="ga-IE" sz="1600" dirty="0" smtClean="0"/>
              <a:t>faoin ábhar agus an cineál dalta a mbeadh spéis aige/aici san ábhar sin.</a:t>
            </a:r>
          </a:p>
          <a:p>
            <a:pPr>
              <a:buNone/>
            </a:pPr>
            <a:endParaRPr lang="ga-IE" sz="1600" dirty="0" smtClean="0"/>
          </a:p>
          <a:p>
            <a:pPr>
              <a:buNone/>
            </a:pPr>
            <a:r>
              <a:rPr lang="ga-IE" sz="1600" dirty="0" smtClean="0"/>
              <a:t>e.g. </a:t>
            </a:r>
            <a:r>
              <a:rPr lang="ga-IE" sz="1600" i="1" dirty="0" smtClean="0"/>
              <a:t>Is ábhar praiticiúil é an Fhoirgníocht ina mbíonn daltaí ag obair le huirlisí agus le hinnealra. Bíonn siad ag dearadh, ag pleanáil agus ag tógáil rudaí. Tá sé oiriúnach do dhaltaí a bhfuil spéis acu sa tógáil agus atá go maith ag obair phraiticiúil agus ag dearadh rudaí.</a:t>
            </a:r>
          </a:p>
          <a:p>
            <a:pPr>
              <a:buNone/>
            </a:pPr>
            <a:endParaRPr lang="ga-IE" sz="24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6172200" cy="853016"/>
          </a:xfrm>
        </p:spPr>
        <p:txBody>
          <a:bodyPr>
            <a:normAutofit/>
          </a:bodyPr>
          <a:lstStyle/>
          <a:p>
            <a:pPr algn="l"/>
            <a:r>
              <a:rPr lang="en-IE" sz="4000" b="1" dirty="0" smtClean="0"/>
              <a:t>Ábhair Scoile 	             </a:t>
            </a:r>
            <a:r>
              <a:rPr lang="ga-IE" sz="1800" b="1" dirty="0" smtClean="0"/>
              <a:t>Iarphlé</a:t>
            </a:r>
            <a:r>
              <a:rPr lang="en-IE" sz="1800" b="1" dirty="0" smtClean="0"/>
              <a:t> </a:t>
            </a:r>
            <a:r>
              <a:rPr lang="en-IE" sz="1800" b="1" dirty="0" smtClean="0"/>
              <a:t>3</a:t>
            </a:r>
            <a:endParaRPr lang="ga-IE" sz="1800" dirty="0"/>
          </a:p>
        </p:txBody>
      </p:sp>
      <p:sp>
        <p:nvSpPr>
          <p:cNvPr id="6" name="Right Arrow 5"/>
          <p:cNvSpPr/>
          <p:nvPr/>
        </p:nvSpPr>
        <p:spPr>
          <a:xfrm>
            <a:off x="533400" y="990600"/>
            <a:ext cx="4724400" cy="45719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a-IE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914400" y="3429000"/>
          <a:ext cx="5029200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6571"/>
                <a:gridCol w="3432629"/>
              </a:tblGrid>
              <a:tr h="370840">
                <a:tc>
                  <a:txBody>
                    <a:bodyPr/>
                    <a:lstStyle/>
                    <a:p>
                      <a:r>
                        <a:rPr lang="ga-IE" sz="1600" noProof="0" smtClean="0"/>
                        <a:t>Grúpaí ábhar</a:t>
                      </a:r>
                      <a:endParaRPr lang="ga-IE" sz="16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ga-IE" sz="16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sz="1600" b="1" noProof="0" smtClean="0"/>
                        <a:t>Praiticiúil</a:t>
                      </a:r>
                      <a:endParaRPr lang="ga-IE" sz="16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sz="1600" noProof="0" smtClean="0"/>
                        <a:t>An Fhoirgníocht, an</a:t>
                      </a:r>
                      <a:r>
                        <a:rPr lang="ga-IE" sz="1600" baseline="0" noProof="0" smtClean="0"/>
                        <a:t> Innealtóireacht, an Teicneolaíocht </a:t>
                      </a:r>
                      <a:endParaRPr lang="ga-IE" sz="16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sz="1600" b="1" noProof="0" smtClean="0"/>
                        <a:t>Eolaíocht</a:t>
                      </a:r>
                      <a:endParaRPr lang="ga-IE" sz="16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sz="1600" noProof="0" smtClean="0"/>
                        <a:t>An Cheimic, an Fhisic, an</a:t>
                      </a:r>
                      <a:r>
                        <a:rPr lang="ga-IE" sz="1600" baseline="0" noProof="0" smtClean="0"/>
                        <a:t> Bhitheolaíocht, Eolaíocht Talmhaíochta, an Mhatamaitic, an Mhatamaitic Fheidhmeach</a:t>
                      </a:r>
                      <a:endParaRPr lang="ga-IE" sz="16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sz="1600" b="1" noProof="0" smtClean="0"/>
                        <a:t>Na</a:t>
                      </a:r>
                      <a:r>
                        <a:rPr lang="ga-IE" sz="1600" b="1" baseline="0" noProof="0" smtClean="0"/>
                        <a:t> he</a:t>
                      </a:r>
                      <a:r>
                        <a:rPr lang="ga-IE" sz="1600" b="1" noProof="0" smtClean="0"/>
                        <a:t>alaíona</a:t>
                      </a:r>
                      <a:endParaRPr lang="ga-IE" sz="16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sz="1600" noProof="0" smtClean="0"/>
                        <a:t>An Ealaín, an Ceol, Grafaic</a:t>
                      </a:r>
                      <a:r>
                        <a:rPr lang="ga-IE" sz="1600" baseline="0" noProof="0" smtClean="0"/>
                        <a:t> Dhearaidh agus Chumarsáide</a:t>
                      </a:r>
                      <a:endParaRPr lang="ga-IE" sz="16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sz="1600" b="1" noProof="0" smtClean="0"/>
                        <a:t>Léann Daonna</a:t>
                      </a:r>
                      <a:endParaRPr lang="ga-IE" sz="16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sz="1600" baseline="0" noProof="0" smtClean="0"/>
                        <a:t>An Tíreolaíocht, an Stair, a</a:t>
                      </a:r>
                      <a:r>
                        <a:rPr lang="ga-IE" sz="1600" noProof="0" smtClean="0"/>
                        <a:t>n Ghaeilge,</a:t>
                      </a:r>
                      <a:r>
                        <a:rPr lang="ga-IE" sz="1600" baseline="0" noProof="0" smtClean="0"/>
                        <a:t> an Béarla, an Fhraincis, an Ghearmáinis, an Spáinnis, an Araibis, an Iodáilis, an tSeapáinis, an Laidin </a:t>
                      </a:r>
                      <a:endParaRPr lang="ga-IE" sz="16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sz="1600" b="1" noProof="0" smtClean="0"/>
                        <a:t>Sóisialta</a:t>
                      </a:r>
                      <a:endParaRPr lang="ga-IE" sz="16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sz="1600" noProof="0" smtClean="0"/>
                        <a:t>An Eacnamaíocht</a:t>
                      </a:r>
                      <a:r>
                        <a:rPr lang="ga-IE" sz="1600" baseline="0" noProof="0" smtClean="0"/>
                        <a:t> Bhaile, an tOideachas Reiligiúin</a:t>
                      </a:r>
                      <a:endParaRPr lang="ga-IE" sz="1600" noProof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ga-IE" sz="1600" b="1" noProof="0" smtClean="0"/>
                        <a:t>Gnó</a:t>
                      </a:r>
                      <a:endParaRPr lang="ga-IE" sz="160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ga-IE" sz="1600" noProof="0" dirty="0" smtClean="0"/>
                        <a:t>An Gnó, an Chuntasaíocht, an Eacnamaíocht, Eacnamaíocht Talmhaíochta</a:t>
                      </a:r>
                      <a:endParaRPr lang="ga-IE" sz="160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</TotalTime>
  <Words>443</Words>
  <Application>Microsoft Office PowerPoint</Application>
  <PresentationFormat>On-screen Show (4:3)</PresentationFormat>
  <Paragraphs>106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Ábhair Scoile                Réamhobair 1</vt:lpstr>
      <vt:lpstr>Ábhair Scoile                Réamhobair 2</vt:lpstr>
      <vt:lpstr>Ábhair Scoile          Éisteacht</vt:lpstr>
      <vt:lpstr>Ábhair Scoile                        Iarphlé 1</vt:lpstr>
      <vt:lpstr>Ábhair scoile                 Iarphlé 2</vt:lpstr>
      <vt:lpstr>Ábhair Scoile               Iarphlé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Spriocanna Staidéir</dc:title>
  <dc:creator>Úna Nic Gabhann</dc:creator>
  <cp:lastModifiedBy>Ogras Laighain</cp:lastModifiedBy>
  <cp:revision>61</cp:revision>
  <dcterms:created xsi:type="dcterms:W3CDTF">2006-08-16T00:00:00Z</dcterms:created>
  <dcterms:modified xsi:type="dcterms:W3CDTF">2012-09-27T13:20:31Z</dcterms:modified>
</cp:coreProperties>
</file>