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0" r:id="rId3"/>
    <p:sldId id="261" r:id="rId4"/>
    <p:sldId id="262" r:id="rId5"/>
    <p:sldId id="265" r:id="rId6"/>
    <p:sldId id="269" r:id="rId7"/>
    <p:sldId id="263" r:id="rId8"/>
    <p:sldId id="264" r:id="rId9"/>
    <p:sldId id="266" r:id="rId10"/>
    <p:sldId id="267" r:id="rId11"/>
  </p:sldIdLst>
  <p:sldSz cx="6858000" cy="9144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33"/>
    <a:srgbClr val="6600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24" autoAdjust="0"/>
  </p:normalViewPr>
  <p:slideViewPr>
    <p:cSldViewPr>
      <p:cViewPr varScale="1">
        <p:scale>
          <a:sx n="66" d="100"/>
          <a:sy n="66" d="100"/>
        </p:scale>
        <p:origin x="2556" y="6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1/15/2016</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gif"/><Relationship Id="rId7" Type="http://schemas.openxmlformats.org/officeDocument/2006/relationships/image" Target="../media/image34.jpeg"/><Relationship Id="rId2" Type="http://schemas.openxmlformats.org/officeDocument/2006/relationships/image" Target="../media/image29.gif"/><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1.jpeg"/><Relationship Id="rId7" Type="http://schemas.openxmlformats.org/officeDocument/2006/relationships/image" Target="../media/image16.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38.png"/><Relationship Id="rId4" Type="http://schemas.openxmlformats.org/officeDocument/2006/relationships/image" Target="../media/image12.jpe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flipV="1">
            <a:off x="190500" y="685800"/>
            <a:ext cx="4572000" cy="45719"/>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Title 1"/>
          <p:cNvSpPr txBox="1">
            <a:spLocks/>
          </p:cNvSpPr>
          <p:nvPr/>
        </p:nvSpPr>
        <p:spPr>
          <a:xfrm>
            <a:off x="86305"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a:t>
            </a:r>
            <a:r>
              <a:rPr lang="en-IE" sz="2800" b="1" dirty="0" err="1" smtClean="0"/>
              <a:t>tSean-Róimh</a:t>
            </a:r>
            <a:r>
              <a:rPr lang="en-IE" sz="2800" b="1" dirty="0" smtClean="0"/>
              <a:t>				</a:t>
            </a:r>
            <a:r>
              <a:rPr lang="en-IE" sz="2800" b="1" dirty="0"/>
              <a:t> </a:t>
            </a:r>
            <a:r>
              <a:rPr lang="en-IE" sz="1600" b="1" dirty="0" smtClean="0"/>
              <a:t>Stór focal 1</a:t>
            </a:r>
            <a:endParaRPr lang="ga-IE" sz="1600" b="1" dirty="0"/>
          </a:p>
        </p:txBody>
      </p:sp>
      <p:sp>
        <p:nvSpPr>
          <p:cNvPr id="2" name="TextBox 1"/>
          <p:cNvSpPr txBox="1"/>
          <p:nvPr/>
        </p:nvSpPr>
        <p:spPr>
          <a:xfrm>
            <a:off x="86305" y="819795"/>
            <a:ext cx="6572250" cy="8156079"/>
          </a:xfrm>
          <a:prstGeom prst="rect">
            <a:avLst/>
          </a:prstGeom>
          <a:noFill/>
        </p:spPr>
        <p:txBody>
          <a:bodyPr wrap="square" rtlCol="0">
            <a:spAutoFit/>
          </a:bodyPr>
          <a:lstStyle/>
          <a:p>
            <a:pPr algn="just"/>
            <a:r>
              <a:rPr lang="en-IE" sz="1600" dirty="0" smtClean="0"/>
              <a:t>Bí ag obair leis an duine in aice leat agus tugaigí sainmhíniú ar gach lipéad thíos.</a:t>
            </a:r>
          </a:p>
          <a:p>
            <a:pPr algn="just"/>
            <a:endParaRPr lang="en-IE" dirty="0" smtClean="0"/>
          </a:p>
          <a:p>
            <a:pPr algn="just"/>
            <a:r>
              <a:rPr lang="en-IE" dirty="0" smtClean="0"/>
              <a:t> </a:t>
            </a:r>
            <a:endParaRPr lang="en-IE" dirty="0"/>
          </a:p>
          <a:p>
            <a:pPr algn="just"/>
            <a:endParaRPr lang="en-IE" dirty="0" smtClean="0"/>
          </a:p>
          <a:p>
            <a:pPr algn="just"/>
            <a:endParaRPr lang="en-IE" dirty="0"/>
          </a:p>
          <a:p>
            <a:pPr algn="just"/>
            <a:endParaRPr lang="en-IE" dirty="0" smtClean="0"/>
          </a:p>
          <a:p>
            <a:pPr algn="just"/>
            <a:endParaRPr lang="en-IE" dirty="0"/>
          </a:p>
          <a:p>
            <a:r>
              <a:rPr lang="en-IE" dirty="0"/>
              <a:t> </a:t>
            </a:r>
          </a:p>
          <a:p>
            <a:r>
              <a:rPr lang="en-IE" dirty="0"/>
              <a:t> </a:t>
            </a:r>
          </a:p>
          <a:p>
            <a:r>
              <a:rPr lang="en-IE" dirty="0"/>
              <a:t> </a:t>
            </a:r>
          </a:p>
          <a:p>
            <a:r>
              <a:rPr lang="en-IE" dirty="0"/>
              <a:t> </a:t>
            </a:r>
          </a:p>
          <a:p>
            <a:r>
              <a:rPr lang="en-IE" dirty="0"/>
              <a:t> </a:t>
            </a:r>
          </a:p>
          <a:p>
            <a:r>
              <a:rPr lang="en-IE" dirty="0"/>
              <a:t/>
            </a:r>
            <a:br>
              <a:rPr lang="en-IE" dirty="0"/>
            </a:br>
            <a:r>
              <a:rPr lang="en-IE" dirty="0"/>
              <a:t> </a:t>
            </a:r>
          </a:p>
          <a:p>
            <a:pPr algn="just"/>
            <a:endParaRPr lang="en-IE" dirty="0" smtClean="0"/>
          </a:p>
          <a:p>
            <a:pPr algn="just"/>
            <a:endParaRPr lang="en-IE" dirty="0" smtClean="0"/>
          </a:p>
          <a:p>
            <a:pPr algn="just"/>
            <a:endParaRPr lang="en-IE" dirty="0" smtClean="0"/>
          </a:p>
          <a:p>
            <a:pPr algn="just"/>
            <a:endParaRPr lang="en-IE" dirty="0" smtClean="0"/>
          </a:p>
          <a:p>
            <a:pPr algn="just"/>
            <a:endParaRPr lang="en-IE" dirty="0"/>
          </a:p>
          <a:p>
            <a:pPr algn="just"/>
            <a:endParaRPr lang="en-IE" dirty="0" smtClean="0"/>
          </a:p>
          <a:p>
            <a:pPr algn="just"/>
            <a:endParaRPr lang="en-IE" dirty="0"/>
          </a:p>
          <a:p>
            <a:pPr algn="just"/>
            <a:r>
              <a:rPr lang="en-IE" dirty="0"/>
              <a:t>	</a:t>
            </a:r>
            <a:r>
              <a:rPr lang="en-IE" dirty="0" smtClean="0"/>
              <a:t>			Agus na cinn seo?</a:t>
            </a:r>
            <a:endParaRPr lang="en-IE" dirty="0"/>
          </a:p>
          <a:p>
            <a:pPr algn="just"/>
            <a:endParaRPr lang="en-IE" dirty="0" smtClean="0"/>
          </a:p>
          <a:p>
            <a:pPr algn="just"/>
            <a:endParaRPr lang="en-IE" dirty="0"/>
          </a:p>
          <a:p>
            <a:pPr algn="just"/>
            <a:endParaRPr lang="en-IE" dirty="0" smtClean="0"/>
          </a:p>
          <a:p>
            <a:pPr algn="just"/>
            <a:r>
              <a:rPr lang="en-IE" dirty="0"/>
              <a:t>	</a:t>
            </a:r>
            <a:r>
              <a:rPr lang="en-IE" dirty="0" smtClean="0"/>
              <a:t>		 	</a:t>
            </a:r>
            <a:r>
              <a:rPr lang="en-IE" sz="2000" dirty="0" smtClean="0"/>
              <a:t>Cá bhfuil siad sa phictiúr 				ar an gcéad sleamhnán 				eile?</a:t>
            </a:r>
            <a:endParaRPr lang="en-IE" sz="2000" dirty="0"/>
          </a:p>
        </p:txBody>
      </p:sp>
      <p:pic>
        <p:nvPicPr>
          <p:cNvPr id="52" name="Picture 51" descr="http://www.hydriaproject.net/images/cases/greece_Athens_agora/agora-waterworks-9_b.jpg"/>
          <p:cNvPicPr/>
          <p:nvPr/>
        </p:nvPicPr>
        <p:blipFill>
          <a:blip r:embed="rId2">
            <a:extLst>
              <a:ext uri="{28A0092B-C50C-407E-A947-70E740481C1C}">
                <a14:useLocalDpi xmlns:a14="http://schemas.microsoft.com/office/drawing/2010/main" val="0"/>
              </a:ext>
            </a:extLst>
          </a:blip>
          <a:srcRect/>
          <a:stretch>
            <a:fillRect/>
          </a:stretch>
        </p:blipFill>
        <p:spPr bwMode="auto">
          <a:xfrm>
            <a:off x="991460" y="6518731"/>
            <a:ext cx="1984375" cy="1260000"/>
          </a:xfrm>
          <a:prstGeom prst="rect">
            <a:avLst/>
          </a:prstGeom>
          <a:noFill/>
          <a:ln>
            <a:noFill/>
          </a:ln>
        </p:spPr>
      </p:pic>
      <p:pic>
        <p:nvPicPr>
          <p:cNvPr id="53" name="Picture 52" descr="http://www.english-heritage.org.uk/content/properties/wroxeter-roman-city/wroxeter-site-and-vill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374" y="7823092"/>
            <a:ext cx="1980000" cy="1166495"/>
          </a:xfrm>
          <a:prstGeom prst="rect">
            <a:avLst/>
          </a:prstGeom>
          <a:noFill/>
          <a:ln>
            <a:noFill/>
          </a:ln>
        </p:spPr>
      </p:pic>
      <p:pic>
        <p:nvPicPr>
          <p:cNvPr id="54" name="Picture 53" descr="http://cdn.eupedia.com/images/content/bath-6.jpg"/>
          <p:cNvPicPr/>
          <p:nvPr/>
        </p:nvPicPr>
        <p:blipFill>
          <a:blip r:embed="rId4">
            <a:extLst>
              <a:ext uri="{28A0092B-C50C-407E-A947-70E740481C1C}">
                <a14:useLocalDpi xmlns:a14="http://schemas.microsoft.com/office/drawing/2010/main" val="0"/>
              </a:ext>
            </a:extLst>
          </a:blip>
          <a:srcRect/>
          <a:stretch>
            <a:fillRect/>
          </a:stretch>
        </p:blipFill>
        <p:spPr bwMode="auto">
          <a:xfrm>
            <a:off x="4230411" y="3581400"/>
            <a:ext cx="2135505" cy="1439545"/>
          </a:xfrm>
          <a:prstGeom prst="rect">
            <a:avLst/>
          </a:prstGeom>
          <a:noFill/>
          <a:ln>
            <a:noFill/>
          </a:ln>
        </p:spPr>
      </p:pic>
      <p:pic>
        <p:nvPicPr>
          <p:cNvPr id="55" name="Picture 54" descr="http://www.history.com/news/wp-content/uploads/2012/10/hl-roman-aqueduct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159" y="1447228"/>
            <a:ext cx="2166620" cy="1439545"/>
          </a:xfrm>
          <a:prstGeom prst="rect">
            <a:avLst/>
          </a:prstGeom>
          <a:noFill/>
          <a:ln>
            <a:noFill/>
          </a:ln>
        </p:spPr>
      </p:pic>
      <p:pic>
        <p:nvPicPr>
          <p:cNvPr id="56" name="Picture 55" descr="http://3.bp.blogspot.com/-cbNd6TwbcVU/TulUXarXBPI/AAAAAAAAADM/VHYEz-b87cI/s1600/catacombs.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0587" y="3046336"/>
            <a:ext cx="2159635" cy="1439545"/>
          </a:xfrm>
          <a:prstGeom prst="rect">
            <a:avLst/>
          </a:prstGeom>
          <a:noFill/>
          <a:ln>
            <a:noFill/>
          </a:ln>
        </p:spPr>
      </p:pic>
      <p:pic>
        <p:nvPicPr>
          <p:cNvPr id="57" name="Picture 56" descr="http://www.crystalinks.com/basilica.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46829" y="1447800"/>
            <a:ext cx="2412000" cy="1800000"/>
          </a:xfrm>
          <a:prstGeom prst="rect">
            <a:avLst/>
          </a:prstGeom>
          <a:noFill/>
          <a:ln>
            <a:noFill/>
          </a:ln>
        </p:spPr>
      </p:pic>
      <p:pic>
        <p:nvPicPr>
          <p:cNvPr id="58" name="Picture 57" descr="http://matadornetwork.com/wp-content/uploads/2011/05/20110129-duncan20.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4712" y="5079186"/>
            <a:ext cx="2159635" cy="1439545"/>
          </a:xfrm>
          <a:prstGeom prst="rect">
            <a:avLst/>
          </a:prstGeom>
          <a:noFill/>
          <a:ln>
            <a:noFill/>
          </a:ln>
        </p:spPr>
      </p:pic>
      <p:pic>
        <p:nvPicPr>
          <p:cNvPr id="59" name="Picture 58" descr="http://www.artancient.com/ebay/250310/200814JSAA102.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305" y="4659780"/>
            <a:ext cx="2159635" cy="1439545"/>
          </a:xfrm>
          <a:prstGeom prst="rect">
            <a:avLst/>
          </a:prstGeom>
          <a:noFill/>
          <a:ln>
            <a:noFill/>
          </a:ln>
        </p:spPr>
      </p:pic>
      <p:pic>
        <p:nvPicPr>
          <p:cNvPr id="60" name="Picture 59" descr="http://www.architecturalfx.com/images/1276.jpg"/>
          <p:cNvPicPr/>
          <p:nvPr/>
        </p:nvPicPr>
        <p:blipFill>
          <a:blip r:embed="rId10">
            <a:extLst>
              <a:ext uri="{28A0092B-C50C-407E-A947-70E740481C1C}">
                <a14:useLocalDpi xmlns:a14="http://schemas.microsoft.com/office/drawing/2010/main" val="0"/>
              </a:ext>
            </a:extLst>
          </a:blip>
          <a:srcRect/>
          <a:stretch>
            <a:fillRect/>
          </a:stretch>
        </p:blipFill>
        <p:spPr bwMode="auto">
          <a:xfrm>
            <a:off x="2450906" y="5150958"/>
            <a:ext cx="1980000" cy="1296000"/>
          </a:xfrm>
          <a:prstGeom prst="rect">
            <a:avLst/>
          </a:prstGeom>
          <a:noFill/>
          <a:ln>
            <a:noFill/>
          </a:ln>
        </p:spPr>
      </p:pic>
      <p:sp>
        <p:nvSpPr>
          <p:cNvPr id="33" name="Rounded Rectangle 32"/>
          <p:cNvSpPr/>
          <p:nvPr/>
        </p:nvSpPr>
        <p:spPr>
          <a:xfrm>
            <a:off x="5321198" y="1447800"/>
            <a:ext cx="1524000" cy="3048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solidFill>
                  <a:schemeClr val="tx1"/>
                </a:solidFill>
              </a:rPr>
              <a:t>Baisleac </a:t>
            </a:r>
            <a:endParaRPr lang="en-IE" sz="1400" dirty="0">
              <a:ln>
                <a:solidFill>
                  <a:schemeClr val="tx1"/>
                </a:solidFill>
              </a:ln>
              <a:solidFill>
                <a:schemeClr val="tx1"/>
              </a:solidFill>
            </a:endParaRPr>
          </a:p>
        </p:txBody>
      </p:sp>
      <p:sp>
        <p:nvSpPr>
          <p:cNvPr id="49" name="Rounded Rectangle 48"/>
          <p:cNvSpPr/>
          <p:nvPr/>
        </p:nvSpPr>
        <p:spPr>
          <a:xfrm>
            <a:off x="3284829" y="1746390"/>
            <a:ext cx="1524000" cy="3048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solidFill>
                  <a:schemeClr val="tx1"/>
                </a:solidFill>
              </a:rPr>
              <a:t>Cruinneachán </a:t>
            </a:r>
            <a:endParaRPr lang="en-IE" sz="1400" dirty="0">
              <a:ln>
                <a:solidFill>
                  <a:schemeClr val="tx1"/>
                </a:solidFill>
              </a:ln>
              <a:solidFill>
                <a:schemeClr val="tx1"/>
              </a:solidFill>
            </a:endParaRPr>
          </a:p>
        </p:txBody>
      </p:sp>
      <p:sp>
        <p:nvSpPr>
          <p:cNvPr id="50" name="Rounded Rectangle 49"/>
          <p:cNvSpPr/>
          <p:nvPr/>
        </p:nvSpPr>
        <p:spPr>
          <a:xfrm>
            <a:off x="71416" y="3095400"/>
            <a:ext cx="1524000" cy="3048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err="1" smtClean="0">
                <a:solidFill>
                  <a:schemeClr val="tx1"/>
                </a:solidFill>
              </a:rPr>
              <a:t>Catacóim</a:t>
            </a:r>
            <a:r>
              <a:rPr lang="en-IE" sz="1400" dirty="0" smtClean="0">
                <a:solidFill>
                  <a:schemeClr val="tx1"/>
                </a:solidFill>
              </a:rPr>
              <a:t> </a:t>
            </a:r>
            <a:endParaRPr lang="en-IE" sz="1400" dirty="0">
              <a:ln>
                <a:solidFill>
                  <a:schemeClr val="tx1"/>
                </a:solidFill>
              </a:ln>
              <a:solidFill>
                <a:schemeClr val="tx1"/>
              </a:solidFill>
            </a:endParaRPr>
          </a:p>
        </p:txBody>
      </p:sp>
      <p:sp>
        <p:nvSpPr>
          <p:cNvPr id="28" name="Rounded Rectangle 27"/>
          <p:cNvSpPr/>
          <p:nvPr/>
        </p:nvSpPr>
        <p:spPr>
          <a:xfrm>
            <a:off x="3330860" y="3581400"/>
            <a:ext cx="1524000" cy="3048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solidFill>
                  <a:schemeClr val="tx1"/>
                </a:solidFill>
              </a:rPr>
              <a:t>Folcadáin phoiblí</a:t>
            </a:r>
            <a:endParaRPr lang="en-IE" sz="1400" dirty="0">
              <a:ln>
                <a:solidFill>
                  <a:schemeClr val="tx1"/>
                </a:solidFill>
              </a:ln>
              <a:solidFill>
                <a:schemeClr val="tx1"/>
              </a:solidFill>
            </a:endParaRPr>
          </a:p>
        </p:txBody>
      </p:sp>
      <p:sp>
        <p:nvSpPr>
          <p:cNvPr id="34" name="Rounded Rectangle 33"/>
          <p:cNvSpPr/>
          <p:nvPr/>
        </p:nvSpPr>
        <p:spPr>
          <a:xfrm>
            <a:off x="5334000" y="5074753"/>
            <a:ext cx="1524000" cy="3048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solidFill>
                  <a:schemeClr val="tx1"/>
                </a:solidFill>
              </a:rPr>
              <a:t>Séarachas  </a:t>
            </a:r>
            <a:endParaRPr lang="en-IE" sz="1400" dirty="0">
              <a:ln>
                <a:solidFill>
                  <a:schemeClr val="tx1"/>
                </a:solidFill>
              </a:ln>
              <a:solidFill>
                <a:schemeClr val="tx1"/>
              </a:solidFill>
            </a:endParaRPr>
          </a:p>
        </p:txBody>
      </p:sp>
      <p:sp>
        <p:nvSpPr>
          <p:cNvPr id="3" name="Rounded Rectangle 2"/>
          <p:cNvSpPr/>
          <p:nvPr/>
        </p:nvSpPr>
        <p:spPr>
          <a:xfrm>
            <a:off x="1699018" y="1411128"/>
            <a:ext cx="1524000" cy="3048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err="1" smtClean="0">
                <a:solidFill>
                  <a:schemeClr val="tx1"/>
                </a:solidFill>
              </a:rPr>
              <a:t>Uiscerian</a:t>
            </a:r>
            <a:endParaRPr lang="en-IE" sz="1400" dirty="0">
              <a:ln>
                <a:solidFill>
                  <a:schemeClr val="tx1"/>
                </a:solidFill>
              </a:ln>
              <a:solidFill>
                <a:schemeClr val="tx1"/>
              </a:solidFill>
            </a:endParaRPr>
          </a:p>
        </p:txBody>
      </p:sp>
      <p:sp>
        <p:nvSpPr>
          <p:cNvPr id="31" name="Rounded Rectangle 30"/>
          <p:cNvSpPr/>
          <p:nvPr/>
        </p:nvSpPr>
        <p:spPr>
          <a:xfrm>
            <a:off x="3073996" y="6294558"/>
            <a:ext cx="1524000" cy="3048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solidFill>
                  <a:schemeClr val="tx1"/>
                </a:solidFill>
              </a:rPr>
              <a:t>Múnlaí Plástair</a:t>
            </a:r>
            <a:endParaRPr lang="en-IE" sz="1400" dirty="0">
              <a:ln>
                <a:solidFill>
                  <a:schemeClr val="tx1"/>
                </a:solidFill>
              </a:ln>
              <a:solidFill>
                <a:schemeClr val="tx1"/>
              </a:solidFill>
            </a:endParaRPr>
          </a:p>
        </p:txBody>
      </p:sp>
      <p:sp>
        <p:nvSpPr>
          <p:cNvPr id="29" name="Rounded Rectangle 28"/>
          <p:cNvSpPr/>
          <p:nvPr/>
        </p:nvSpPr>
        <p:spPr>
          <a:xfrm>
            <a:off x="1345986" y="4659021"/>
            <a:ext cx="1524000" cy="3048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solidFill>
                  <a:schemeClr val="tx1"/>
                </a:solidFill>
              </a:rPr>
              <a:t>Marmar</a:t>
            </a:r>
            <a:endParaRPr lang="en-IE" sz="1400" dirty="0">
              <a:ln>
                <a:solidFill>
                  <a:schemeClr val="tx1"/>
                </a:solidFill>
              </a:ln>
              <a:solidFill>
                <a:schemeClr val="tx1"/>
              </a:solidFill>
            </a:endParaRPr>
          </a:p>
        </p:txBody>
      </p:sp>
      <p:sp>
        <p:nvSpPr>
          <p:cNvPr id="30" name="Rounded Rectangle 29"/>
          <p:cNvSpPr/>
          <p:nvPr/>
        </p:nvSpPr>
        <p:spPr>
          <a:xfrm>
            <a:off x="1513374" y="8438012"/>
            <a:ext cx="1524000" cy="3048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solidFill>
                  <a:schemeClr val="tx1"/>
                </a:solidFill>
              </a:rPr>
              <a:t>Halla aclaíochta </a:t>
            </a:r>
            <a:endParaRPr lang="en-IE" sz="1400" dirty="0">
              <a:ln>
                <a:solidFill>
                  <a:schemeClr val="tx1"/>
                </a:solidFill>
              </a:ln>
              <a:solidFill>
                <a:schemeClr val="tx1"/>
              </a:solidFill>
            </a:endParaRPr>
          </a:p>
        </p:txBody>
      </p:sp>
      <p:sp>
        <p:nvSpPr>
          <p:cNvPr id="35" name="Rounded Rectangle 34"/>
          <p:cNvSpPr/>
          <p:nvPr/>
        </p:nvSpPr>
        <p:spPr>
          <a:xfrm>
            <a:off x="86305" y="6516293"/>
            <a:ext cx="1524000" cy="3048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solidFill>
                  <a:schemeClr val="tx1"/>
                </a:solidFill>
              </a:rPr>
              <a:t>Píobáin Luaidhe </a:t>
            </a:r>
            <a:endParaRPr lang="en-IE" sz="1400" dirty="0">
              <a:ln>
                <a:solidFill>
                  <a:schemeClr val="tx1"/>
                </a:solidFill>
              </a:ln>
              <a:solidFill>
                <a:schemeClr val="tx1"/>
              </a:solidFill>
            </a:endParaRPr>
          </a:p>
        </p:txBody>
      </p:sp>
      <p:sp>
        <p:nvSpPr>
          <p:cNvPr id="48" name="Rounded Rectangle 47"/>
          <p:cNvSpPr/>
          <p:nvPr/>
        </p:nvSpPr>
        <p:spPr>
          <a:xfrm>
            <a:off x="3004269" y="7159094"/>
            <a:ext cx="1524000" cy="3048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solidFill>
                  <a:schemeClr val="tx1"/>
                </a:solidFill>
              </a:rPr>
              <a:t>11. Dromchla</a:t>
            </a:r>
            <a:endParaRPr lang="en-IE" sz="1400" dirty="0">
              <a:ln>
                <a:solidFill>
                  <a:schemeClr val="tx1"/>
                </a:solidFill>
              </a:ln>
              <a:solidFill>
                <a:schemeClr val="tx1"/>
              </a:solidFill>
            </a:endParaRPr>
          </a:p>
        </p:txBody>
      </p:sp>
      <p:sp>
        <p:nvSpPr>
          <p:cNvPr id="47" name="Rounded Rectangle 46"/>
          <p:cNvSpPr/>
          <p:nvPr/>
        </p:nvSpPr>
        <p:spPr>
          <a:xfrm>
            <a:off x="4172915" y="7481856"/>
            <a:ext cx="1524000" cy="3048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solidFill>
                  <a:schemeClr val="tx1"/>
                </a:solidFill>
              </a:rPr>
              <a:t>12. Dúshraith </a:t>
            </a:r>
            <a:endParaRPr lang="en-IE" sz="1400" dirty="0">
              <a:ln>
                <a:solidFill>
                  <a:schemeClr val="tx1"/>
                </a:solidFill>
              </a:ln>
              <a:solidFill>
                <a:schemeClr val="tx1"/>
              </a:solidFill>
            </a:endParaRPr>
          </a:p>
        </p:txBody>
      </p:sp>
      <p:sp>
        <p:nvSpPr>
          <p:cNvPr id="32" name="Rounded Rectangle 31"/>
          <p:cNvSpPr/>
          <p:nvPr/>
        </p:nvSpPr>
        <p:spPr>
          <a:xfrm>
            <a:off x="5003698" y="7159094"/>
            <a:ext cx="1524000" cy="3048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solidFill>
                  <a:schemeClr val="tx1"/>
                </a:solidFill>
              </a:rPr>
              <a:t>13. Stroighin</a:t>
            </a:r>
            <a:endParaRPr lang="en-IE" sz="1400" dirty="0">
              <a:ln>
                <a:solidFill>
                  <a:schemeClr val="tx1"/>
                </a:solidFill>
              </a:ln>
              <a:solidFill>
                <a:schemeClr val="tx1"/>
              </a:solidFill>
            </a:endParaRPr>
          </a:p>
        </p:txBody>
      </p:sp>
      <p:pic>
        <p:nvPicPr>
          <p:cNvPr id="36" name="Picture 35" descr="http://printablenumbers.org/1-10/printable_number_1.jpg"/>
          <p:cNvPicPr/>
          <p:nvPr/>
        </p:nvPicPr>
        <p:blipFill rotWithShape="1">
          <a:blip r:embed="rId11" cstate="print">
            <a:extLst>
              <a:ext uri="{28A0092B-C50C-407E-A947-70E740481C1C}">
                <a14:useLocalDpi xmlns:a14="http://schemas.microsoft.com/office/drawing/2010/main" val="0"/>
              </a:ext>
            </a:extLst>
          </a:blip>
          <a:srcRect l="9333" t="4111" r="6889" b="14889"/>
          <a:stretch/>
        </p:blipFill>
        <p:spPr bwMode="auto">
          <a:xfrm>
            <a:off x="1536010" y="1447228"/>
            <a:ext cx="148590" cy="143510"/>
          </a:xfrm>
          <a:prstGeom prst="rect">
            <a:avLst/>
          </a:prstGeom>
          <a:noFill/>
          <a:ln>
            <a:noFill/>
          </a:ln>
          <a:extLst>
            <a:ext uri="{53640926-AAD7-44D8-BBD7-CCE9431645EC}">
              <a14:shadowObscured xmlns:a14="http://schemas.microsoft.com/office/drawing/2010/main"/>
            </a:ext>
          </a:extLst>
        </p:spPr>
      </p:pic>
      <p:pic>
        <p:nvPicPr>
          <p:cNvPr id="37" name="Picture 36" descr="http://printablenumbers.org/1-10/printable_number_2.jpg"/>
          <p:cNvPicPr/>
          <p:nvPr/>
        </p:nvPicPr>
        <p:blipFill rotWithShape="1">
          <a:blip r:embed="rId12" cstate="print">
            <a:extLst>
              <a:ext uri="{28A0092B-C50C-407E-A947-70E740481C1C}">
                <a14:useLocalDpi xmlns:a14="http://schemas.microsoft.com/office/drawing/2010/main" val="0"/>
              </a:ext>
            </a:extLst>
          </a:blip>
          <a:srcRect l="6889" t="6001" r="5000" b="19999"/>
          <a:stretch/>
        </p:blipFill>
        <p:spPr bwMode="auto">
          <a:xfrm>
            <a:off x="5169893" y="1455578"/>
            <a:ext cx="128270" cy="107950"/>
          </a:xfrm>
          <a:prstGeom prst="rect">
            <a:avLst/>
          </a:prstGeom>
          <a:noFill/>
          <a:ln>
            <a:noFill/>
          </a:ln>
          <a:extLst>
            <a:ext uri="{53640926-AAD7-44D8-BBD7-CCE9431645EC}">
              <a14:shadowObscured xmlns:a14="http://schemas.microsoft.com/office/drawing/2010/main"/>
            </a:ext>
          </a:extLst>
        </p:spPr>
      </p:pic>
      <p:pic>
        <p:nvPicPr>
          <p:cNvPr id="38" name="Picture 37" descr="http://printablenumbers.org/1-10/printable_number_3.jpg"/>
          <p:cNvPicPr/>
          <p:nvPr/>
        </p:nvPicPr>
        <p:blipFill rotWithShape="1">
          <a:blip r:embed="rId13" cstate="print">
            <a:extLst>
              <a:ext uri="{28A0092B-C50C-407E-A947-70E740481C1C}">
                <a14:useLocalDpi xmlns:a14="http://schemas.microsoft.com/office/drawing/2010/main" val="0"/>
              </a:ext>
            </a:extLst>
          </a:blip>
          <a:srcRect l="7333" t="6109" r="6111" b="19888"/>
          <a:stretch/>
        </p:blipFill>
        <p:spPr bwMode="auto">
          <a:xfrm>
            <a:off x="4838349" y="1844815"/>
            <a:ext cx="125730" cy="107950"/>
          </a:xfrm>
          <a:prstGeom prst="rect">
            <a:avLst/>
          </a:prstGeom>
          <a:noFill/>
          <a:ln>
            <a:noFill/>
          </a:ln>
          <a:extLst>
            <a:ext uri="{53640926-AAD7-44D8-BBD7-CCE9431645EC}">
              <a14:shadowObscured xmlns:a14="http://schemas.microsoft.com/office/drawing/2010/main"/>
            </a:ext>
          </a:extLst>
        </p:spPr>
      </p:pic>
      <p:pic>
        <p:nvPicPr>
          <p:cNvPr id="39" name="Picture 38" descr="http://printablenumbers.org/1-20/printable_number_4.jpg"/>
          <p:cNvPicPr/>
          <p:nvPr/>
        </p:nvPicPr>
        <p:blipFill rotWithShape="1">
          <a:blip r:embed="rId14" cstate="print">
            <a:extLst>
              <a:ext uri="{28A0092B-C50C-407E-A947-70E740481C1C}">
                <a14:useLocalDpi xmlns:a14="http://schemas.microsoft.com/office/drawing/2010/main" val="0"/>
              </a:ext>
            </a:extLst>
          </a:blip>
          <a:srcRect l="14778" t="7667" r="15445" b="24556"/>
          <a:stretch/>
        </p:blipFill>
        <p:spPr bwMode="auto">
          <a:xfrm>
            <a:off x="1643455" y="3131963"/>
            <a:ext cx="111125" cy="107950"/>
          </a:xfrm>
          <a:prstGeom prst="rect">
            <a:avLst/>
          </a:prstGeom>
          <a:noFill/>
          <a:ln>
            <a:noFill/>
          </a:ln>
          <a:extLst>
            <a:ext uri="{53640926-AAD7-44D8-BBD7-CCE9431645EC}">
              <a14:shadowObscured xmlns:a14="http://schemas.microsoft.com/office/drawing/2010/main"/>
            </a:ext>
          </a:extLst>
        </p:spPr>
      </p:pic>
      <p:pic>
        <p:nvPicPr>
          <p:cNvPr id="40" name="Picture 39" descr="http://printablenumbers.org/1-20/printable_number_5.jpg"/>
          <p:cNvPicPr/>
          <p:nvPr/>
        </p:nvPicPr>
        <p:blipFill rotWithShape="1">
          <a:blip r:embed="rId15" cstate="print">
            <a:extLst>
              <a:ext uri="{28A0092B-C50C-407E-A947-70E740481C1C}">
                <a14:useLocalDpi xmlns:a14="http://schemas.microsoft.com/office/drawing/2010/main" val="0"/>
              </a:ext>
            </a:extLst>
          </a:blip>
          <a:srcRect l="4222" t="6778" r="5222" b="19444"/>
          <a:stretch/>
        </p:blipFill>
        <p:spPr bwMode="auto">
          <a:xfrm>
            <a:off x="4868875" y="3658158"/>
            <a:ext cx="132080" cy="107950"/>
          </a:xfrm>
          <a:prstGeom prst="rect">
            <a:avLst/>
          </a:prstGeom>
          <a:noFill/>
          <a:ln>
            <a:noFill/>
          </a:ln>
          <a:extLst>
            <a:ext uri="{53640926-AAD7-44D8-BBD7-CCE9431645EC}">
              <a14:shadowObscured xmlns:a14="http://schemas.microsoft.com/office/drawing/2010/main"/>
            </a:ext>
          </a:extLst>
        </p:spPr>
      </p:pic>
      <p:pic>
        <p:nvPicPr>
          <p:cNvPr id="41" name="Picture 40" descr="http://printablenumbers.org/1-20/printable_number_6.jpg"/>
          <p:cNvPicPr/>
          <p:nvPr/>
        </p:nvPicPr>
        <p:blipFill rotWithShape="1">
          <a:blip r:embed="rId16" cstate="print">
            <a:extLst>
              <a:ext uri="{28A0092B-C50C-407E-A947-70E740481C1C}">
                <a14:useLocalDpi xmlns:a14="http://schemas.microsoft.com/office/drawing/2010/main" val="0"/>
              </a:ext>
            </a:extLst>
          </a:blip>
          <a:srcRect l="4222" t="6111" r="6889" b="19667"/>
          <a:stretch/>
        </p:blipFill>
        <p:spPr bwMode="auto">
          <a:xfrm>
            <a:off x="1384469" y="5020945"/>
            <a:ext cx="128905" cy="107950"/>
          </a:xfrm>
          <a:prstGeom prst="rect">
            <a:avLst/>
          </a:prstGeom>
          <a:noFill/>
          <a:ln>
            <a:noFill/>
          </a:ln>
          <a:extLst>
            <a:ext uri="{53640926-AAD7-44D8-BBD7-CCE9431645EC}">
              <a14:shadowObscured xmlns:a14="http://schemas.microsoft.com/office/drawing/2010/main"/>
            </a:ext>
          </a:extLst>
        </p:spPr>
      </p:pic>
      <p:pic>
        <p:nvPicPr>
          <p:cNvPr id="42" name="Picture 41" descr="http://printablenumbers.org/1-20/printable_number_7.jpg"/>
          <p:cNvPicPr/>
          <p:nvPr/>
        </p:nvPicPr>
        <p:blipFill rotWithShape="1">
          <a:blip r:embed="rId17" cstate="print">
            <a:extLst>
              <a:ext uri="{28A0092B-C50C-407E-A947-70E740481C1C}">
                <a14:useLocalDpi xmlns:a14="http://schemas.microsoft.com/office/drawing/2010/main" val="0"/>
              </a:ext>
            </a:extLst>
          </a:blip>
          <a:srcRect l="5667" t="5999" r="10667" b="19888"/>
          <a:stretch/>
        </p:blipFill>
        <p:spPr bwMode="auto">
          <a:xfrm>
            <a:off x="2914875" y="6309023"/>
            <a:ext cx="121920" cy="107950"/>
          </a:xfrm>
          <a:prstGeom prst="rect">
            <a:avLst/>
          </a:prstGeom>
          <a:noFill/>
          <a:ln>
            <a:noFill/>
          </a:ln>
          <a:extLst>
            <a:ext uri="{53640926-AAD7-44D8-BBD7-CCE9431645EC}">
              <a14:shadowObscured xmlns:a14="http://schemas.microsoft.com/office/drawing/2010/main"/>
            </a:ext>
          </a:extLst>
        </p:spPr>
      </p:pic>
      <p:pic>
        <p:nvPicPr>
          <p:cNvPr id="43" name="Picture 42" descr="http://printablenumbers.org/1-20/printable_number_8.jpg"/>
          <p:cNvPicPr/>
          <p:nvPr/>
        </p:nvPicPr>
        <p:blipFill rotWithShape="1">
          <a:blip r:embed="rId18" cstate="print">
            <a:extLst>
              <a:ext uri="{28A0092B-C50C-407E-A947-70E740481C1C}">
                <a14:useLocalDpi xmlns:a14="http://schemas.microsoft.com/office/drawing/2010/main" val="0"/>
              </a:ext>
            </a:extLst>
          </a:blip>
          <a:srcRect l="7668" t="6333" r="9222" b="20000"/>
          <a:stretch/>
        </p:blipFill>
        <p:spPr bwMode="auto">
          <a:xfrm>
            <a:off x="5169893" y="5119203"/>
            <a:ext cx="121285" cy="107950"/>
          </a:xfrm>
          <a:prstGeom prst="rect">
            <a:avLst/>
          </a:prstGeom>
          <a:noFill/>
          <a:ln>
            <a:noFill/>
          </a:ln>
          <a:extLst>
            <a:ext uri="{53640926-AAD7-44D8-BBD7-CCE9431645EC}">
              <a14:shadowObscured xmlns:a14="http://schemas.microsoft.com/office/drawing/2010/main"/>
            </a:ext>
          </a:extLst>
        </p:spPr>
      </p:pic>
      <p:pic>
        <p:nvPicPr>
          <p:cNvPr id="44" name="Picture 43" descr="http://printablenumbers.org/1-20/printable_number_9.jpg"/>
          <p:cNvPicPr/>
          <p:nvPr/>
        </p:nvPicPr>
        <p:blipFill rotWithShape="1">
          <a:blip r:embed="rId19" cstate="print">
            <a:extLst>
              <a:ext uri="{28A0092B-C50C-407E-A947-70E740481C1C}">
                <a14:useLocalDpi xmlns:a14="http://schemas.microsoft.com/office/drawing/2010/main" val="0"/>
              </a:ext>
            </a:extLst>
          </a:blip>
          <a:srcRect l="7112" t="6223" r="9222" b="19889"/>
          <a:stretch/>
        </p:blipFill>
        <p:spPr bwMode="auto">
          <a:xfrm>
            <a:off x="1638058" y="6599358"/>
            <a:ext cx="121920" cy="107950"/>
          </a:xfrm>
          <a:prstGeom prst="rect">
            <a:avLst/>
          </a:prstGeom>
          <a:noFill/>
          <a:ln>
            <a:noFill/>
          </a:ln>
          <a:extLst>
            <a:ext uri="{53640926-AAD7-44D8-BBD7-CCE9431645EC}">
              <a14:shadowObscured xmlns:a14="http://schemas.microsoft.com/office/drawing/2010/main"/>
            </a:ext>
          </a:extLst>
        </p:spPr>
      </p:pic>
      <p:pic>
        <p:nvPicPr>
          <p:cNvPr id="45" name="Picture 44" descr="http://printablenumbers.org/1-20/printable_number_10.jpg"/>
          <p:cNvPicPr/>
          <p:nvPr/>
        </p:nvPicPr>
        <p:blipFill rotWithShape="1">
          <a:blip r:embed="rId20" cstate="print">
            <a:extLst>
              <a:ext uri="{28A0092B-C50C-407E-A947-70E740481C1C}">
                <a14:useLocalDpi xmlns:a14="http://schemas.microsoft.com/office/drawing/2010/main" val="0"/>
              </a:ext>
            </a:extLst>
          </a:blip>
          <a:srcRect l="6778" t="6555" r="2556" b="19667"/>
          <a:stretch/>
        </p:blipFill>
        <p:spPr bwMode="auto">
          <a:xfrm>
            <a:off x="1551885" y="8768674"/>
            <a:ext cx="132715" cy="1079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7386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909430"/>
            <a:ext cx="6172200" cy="8771632"/>
          </a:xfrm>
          <a:prstGeom prst="rect">
            <a:avLst/>
          </a:prstGeom>
          <a:noFill/>
        </p:spPr>
        <p:txBody>
          <a:bodyPr wrap="square" rtlCol="0">
            <a:spAutoFit/>
          </a:bodyPr>
          <a:lstStyle/>
          <a:p>
            <a:pPr algn="just"/>
            <a:r>
              <a:rPr lang="en-IE" sz="1200" b="1" dirty="0"/>
              <a:t>Stór focal </a:t>
            </a:r>
            <a:r>
              <a:rPr lang="en-IE" sz="1200" b="1" dirty="0" smtClean="0"/>
              <a:t>7</a:t>
            </a:r>
            <a:endParaRPr lang="en-IE" sz="1200" b="1" dirty="0"/>
          </a:p>
          <a:p>
            <a:pPr marL="171450" indent="-171450" algn="just">
              <a:buFont typeface="Arial" pitchFamily="34" charset="0"/>
              <a:buChar char="•"/>
            </a:pPr>
            <a:r>
              <a:rPr lang="en-IE" sz="1200" dirty="0" smtClean="0"/>
              <a:t>Cluiche </a:t>
            </a:r>
            <a:r>
              <a:rPr lang="en-IE" sz="1200" dirty="0"/>
              <a:t>é seo a théann siar ar chuid den stór focal a clúdaíodh sa cheacht.  </a:t>
            </a:r>
          </a:p>
          <a:p>
            <a:pPr marL="171450" indent="-171450" algn="just">
              <a:buFont typeface="Arial" pitchFamily="34" charset="0"/>
              <a:buChar char="•"/>
            </a:pPr>
            <a:r>
              <a:rPr lang="en-IE" sz="1200" dirty="0"/>
              <a:t>Níor cheart go leanfadh an cluiche ar aghaidh </a:t>
            </a:r>
            <a:r>
              <a:rPr lang="en-IE" sz="1200" dirty="0" err="1"/>
              <a:t>rófhada</a:t>
            </a:r>
            <a:r>
              <a:rPr lang="en-IE" sz="1200" dirty="0"/>
              <a:t>. </a:t>
            </a:r>
          </a:p>
          <a:p>
            <a:pPr marL="171450" indent="-171450" algn="just">
              <a:buFont typeface="Arial" pitchFamily="34" charset="0"/>
              <a:buChar char="•"/>
            </a:pPr>
            <a:r>
              <a:rPr lang="en-IE" sz="1200" dirty="0"/>
              <a:t>Seo cúpla slí chun an cluiche a úsáid:</a:t>
            </a:r>
          </a:p>
          <a:p>
            <a:pPr algn="just"/>
            <a:endParaRPr lang="en-IE" sz="1200" dirty="0"/>
          </a:p>
          <a:p>
            <a:pPr algn="just"/>
            <a:r>
              <a:rPr lang="en-IE" sz="1200" dirty="0"/>
              <a:t>Rogha 1:	Bíodh an sleamhnán ar osteilgeoir agat agus iarr ar dhaltaí éagsúla na freagraí a 	</a:t>
            </a:r>
            <a:r>
              <a:rPr lang="en-IE" sz="1200" dirty="0" err="1" smtClean="0"/>
              <a:t>sholáthar</a:t>
            </a:r>
            <a:r>
              <a:rPr lang="en-IE" sz="1200" dirty="0"/>
              <a:t>.</a:t>
            </a:r>
          </a:p>
          <a:p>
            <a:pPr algn="just"/>
            <a:r>
              <a:rPr lang="en-IE" sz="1200" dirty="0"/>
              <a:t>Rogha 2:	Bíodh an sleamhnán ar osteilgeoir agat agus iarr ar gach dalta na freagraí a 	</a:t>
            </a:r>
            <a:r>
              <a:rPr lang="en-IE" sz="1200" dirty="0" err="1" smtClean="0"/>
              <a:t>dhéanamh</a:t>
            </a:r>
            <a:r>
              <a:rPr lang="en-IE" sz="1200" dirty="0" smtClean="0"/>
              <a:t>, </a:t>
            </a:r>
            <a:r>
              <a:rPr lang="en-IE" sz="1200" dirty="0" err="1"/>
              <a:t>ina</a:t>
            </a:r>
            <a:r>
              <a:rPr lang="en-IE" sz="1200" dirty="0"/>
              <a:t> </a:t>
            </a:r>
            <a:r>
              <a:rPr lang="en-IE" sz="1200" dirty="0" smtClean="0"/>
              <a:t>n-</a:t>
            </a:r>
            <a:r>
              <a:rPr lang="en-IE" sz="1200" dirty="0" err="1" smtClean="0"/>
              <a:t>aonar</a:t>
            </a:r>
            <a:r>
              <a:rPr lang="en-IE" sz="1200" dirty="0"/>
              <a:t>. Is féidir leat teorainn ama a chur leis an ngníomhaíocht. 	Abair leo go bhfuil dhá nóiméad acu leis na freagraí a bhreacadh síos. Beidh an 	bua ag an </a:t>
            </a:r>
            <a:r>
              <a:rPr lang="en-IE" sz="1200" dirty="0" err="1"/>
              <a:t>duine</a:t>
            </a:r>
            <a:r>
              <a:rPr lang="en-IE" sz="1200" dirty="0"/>
              <a:t> </a:t>
            </a:r>
            <a:r>
              <a:rPr lang="en-IE" sz="1200" dirty="0" smtClean="0"/>
              <a:t>is </a:t>
            </a:r>
            <a:r>
              <a:rPr lang="en-IE" sz="1200" dirty="0" err="1" smtClean="0"/>
              <a:t>túisce</a:t>
            </a:r>
            <a:r>
              <a:rPr lang="en-IE" sz="1200" dirty="0" smtClean="0"/>
              <a:t> a </a:t>
            </a:r>
            <a:r>
              <a:rPr lang="en-IE" sz="1200" dirty="0"/>
              <a:t>chríochnaíonn an </a:t>
            </a:r>
            <a:r>
              <a:rPr lang="en-IE" sz="1200" dirty="0" err="1"/>
              <a:t>cluiche</a:t>
            </a:r>
            <a:r>
              <a:rPr lang="en-IE" sz="1200" dirty="0"/>
              <a:t> </a:t>
            </a:r>
            <a:r>
              <a:rPr lang="en-IE" sz="1200" dirty="0" smtClean="0"/>
              <a:t>AGUS </a:t>
            </a:r>
            <a:r>
              <a:rPr lang="en-IE" sz="1200" dirty="0"/>
              <a:t>a mbíonn na freagraí 	cearta aige.</a:t>
            </a:r>
          </a:p>
          <a:p>
            <a:pPr algn="just"/>
            <a:r>
              <a:rPr lang="en-IE" sz="1200" dirty="0"/>
              <a:t>Rogha 3:	Obair bheirte. Tosóidh duine den bheirt agus tabharfaidh sé freagra ar an gcéad 	bhosca. Má bhíonn an ceart aige leanfaidh sé ar aghaidh go dtí an chéad bhosca 	eile agus mar 	sin ar aghaidh go dtí go bhfaighidh sé ceann mícheart. Ansin 	tosóidh an duine eile agus déanfaidh sé an rud céanna go dtí go bhfaighidh sé 	ceann mícheart. Leanfaidh an duine eile ar aghaidh ón </a:t>
            </a:r>
            <a:r>
              <a:rPr lang="en-IE" sz="1200" dirty="0" err="1"/>
              <a:t>áit</a:t>
            </a:r>
            <a:r>
              <a:rPr lang="en-IE" sz="1200" dirty="0"/>
              <a:t> </a:t>
            </a:r>
            <a:r>
              <a:rPr lang="en-IE" sz="1200" dirty="0" err="1" smtClean="0"/>
              <a:t>ar</a:t>
            </a:r>
            <a:r>
              <a:rPr lang="en-IE" sz="1200" dirty="0" smtClean="0"/>
              <a:t> </a:t>
            </a:r>
            <a:r>
              <a:rPr lang="en-IE" sz="1200" dirty="0"/>
              <a:t>stop sé an babhta 	deireanach. Beidh an bua ag an </a:t>
            </a:r>
            <a:r>
              <a:rPr lang="en-IE" sz="1200" dirty="0" err="1"/>
              <a:t>duine</a:t>
            </a:r>
            <a:r>
              <a:rPr lang="en-IE" sz="1200" dirty="0"/>
              <a:t> </a:t>
            </a:r>
            <a:r>
              <a:rPr lang="en-IE" sz="1200" dirty="0" smtClean="0"/>
              <a:t>is </a:t>
            </a:r>
            <a:r>
              <a:rPr lang="en-IE" sz="1200" dirty="0" err="1" smtClean="0"/>
              <a:t>túisce</a:t>
            </a:r>
            <a:r>
              <a:rPr lang="en-IE" sz="1200" dirty="0" smtClean="0"/>
              <a:t> a </a:t>
            </a:r>
            <a:r>
              <a:rPr lang="en-IE" sz="1200" dirty="0" err="1" smtClean="0"/>
              <a:t>chríochnaíonn</a:t>
            </a:r>
            <a:r>
              <a:rPr lang="en-IE" sz="1200" dirty="0" smtClean="0"/>
              <a:t>. </a:t>
            </a:r>
            <a:endParaRPr lang="en-IE" sz="1200" dirty="0"/>
          </a:p>
          <a:p>
            <a:pPr algn="just"/>
            <a:endParaRPr lang="en-IE" sz="1200" dirty="0"/>
          </a:p>
          <a:p>
            <a:pPr algn="just"/>
            <a:r>
              <a:rPr lang="en-IE" sz="1200" b="1" dirty="0"/>
              <a:t>Stór focal </a:t>
            </a:r>
            <a:r>
              <a:rPr lang="en-IE" sz="1200" b="1" dirty="0" smtClean="0"/>
              <a:t>7 </a:t>
            </a:r>
            <a:r>
              <a:rPr lang="en-IE" sz="1200" b="1" dirty="0"/>
              <a:t>- freagraí</a:t>
            </a:r>
          </a:p>
          <a:p>
            <a:pPr marL="171450" indent="-171450" algn="just">
              <a:buFontTx/>
              <a:buChar char="-"/>
            </a:pPr>
            <a:r>
              <a:rPr lang="en-IE" sz="1200" dirty="0" smtClean="0"/>
              <a:t>Ceannaithe. </a:t>
            </a:r>
            <a:endParaRPr lang="en-IE" sz="1200" dirty="0"/>
          </a:p>
          <a:p>
            <a:pPr marL="171450" indent="-171450" algn="just">
              <a:buFontTx/>
              <a:buChar char="-"/>
            </a:pPr>
            <a:r>
              <a:rPr lang="en-IE" sz="1200" dirty="0" smtClean="0"/>
              <a:t>Carbad.</a:t>
            </a:r>
            <a:endParaRPr lang="en-IE" sz="1200" dirty="0"/>
          </a:p>
          <a:p>
            <a:pPr marL="171450" indent="-171450" algn="just">
              <a:buFontTx/>
              <a:buChar char="-"/>
            </a:pPr>
            <a:r>
              <a:rPr lang="en-IE" sz="1200" dirty="0" smtClean="0"/>
              <a:t>Dúshraith. </a:t>
            </a:r>
          </a:p>
          <a:p>
            <a:pPr marL="171450" indent="-171450" algn="just">
              <a:buFontTx/>
              <a:buChar char="-"/>
            </a:pPr>
            <a:r>
              <a:rPr lang="en-IE" sz="1200" dirty="0" smtClean="0"/>
              <a:t>Duine a thiomáineann carbad.  </a:t>
            </a:r>
          </a:p>
          <a:p>
            <a:pPr marL="171450" indent="-171450" algn="just">
              <a:buFontTx/>
              <a:buChar char="-"/>
            </a:pPr>
            <a:r>
              <a:rPr lang="en-IE" sz="1200" dirty="0" smtClean="0"/>
              <a:t>Uaimheanna faoin </a:t>
            </a:r>
            <a:r>
              <a:rPr lang="en-IE" sz="1200" dirty="0" err="1" smtClean="0"/>
              <a:t>talamh</a:t>
            </a:r>
            <a:r>
              <a:rPr lang="en-IE" sz="1200" dirty="0" smtClean="0"/>
              <a:t> </a:t>
            </a:r>
            <a:r>
              <a:rPr lang="en-IE" sz="1200" dirty="0" err="1" smtClean="0"/>
              <a:t>inar</a:t>
            </a:r>
            <a:r>
              <a:rPr lang="en-IE" sz="1200" dirty="0" smtClean="0"/>
              <a:t> cuireadh na mairbh. </a:t>
            </a:r>
            <a:endParaRPr lang="en-IE" sz="1200" dirty="0"/>
          </a:p>
          <a:p>
            <a:pPr marL="171450" indent="-171450" algn="just">
              <a:buFontTx/>
              <a:buChar char="-"/>
            </a:pPr>
            <a:r>
              <a:rPr lang="en-IE" sz="1200" dirty="0" smtClean="0"/>
              <a:t>Toga.</a:t>
            </a:r>
            <a:endParaRPr lang="en-IE" sz="1200" dirty="0"/>
          </a:p>
          <a:p>
            <a:pPr marL="171450" indent="-171450" algn="just">
              <a:buFontTx/>
              <a:buChar char="-"/>
            </a:pPr>
            <a:r>
              <a:rPr lang="en-IE" sz="1200" dirty="0" smtClean="0"/>
              <a:t>Togaí. </a:t>
            </a:r>
            <a:endParaRPr lang="en-IE" sz="1200" dirty="0"/>
          </a:p>
          <a:p>
            <a:pPr marL="171450" indent="-171450" algn="just">
              <a:buFontTx/>
              <a:buChar char="-"/>
            </a:pPr>
            <a:r>
              <a:rPr lang="en-IE" sz="1200" dirty="0" smtClean="0"/>
              <a:t>Duine a bhfuil cead dlíthiúil </a:t>
            </a:r>
            <a:r>
              <a:rPr lang="en-IE" sz="1200" dirty="0" err="1" smtClean="0"/>
              <a:t>aige</a:t>
            </a:r>
            <a:r>
              <a:rPr lang="en-IE" sz="1200" dirty="0" smtClean="0"/>
              <a:t> a </a:t>
            </a:r>
            <a:r>
              <a:rPr lang="en-IE" sz="1200" smtClean="0"/>
              <a:t>bheith</a:t>
            </a:r>
            <a:r>
              <a:rPr lang="en-IE" sz="1200" dirty="0" smtClean="0"/>
              <a:t> ina chónaí in áit, tír nó cathair. </a:t>
            </a:r>
            <a:endParaRPr lang="en-IE" sz="1200" dirty="0"/>
          </a:p>
          <a:p>
            <a:pPr marL="171450" indent="-171450" algn="just">
              <a:buFontTx/>
              <a:buChar char="-"/>
            </a:pPr>
            <a:r>
              <a:rPr lang="en-IE" sz="1200" dirty="0" smtClean="0"/>
              <a:t>Córas píopaí a iompraíonn uisce salach. </a:t>
            </a:r>
            <a:endParaRPr lang="en-IE" sz="1200" dirty="0"/>
          </a:p>
          <a:p>
            <a:pPr marL="171450" indent="-171450" algn="just">
              <a:buFontTx/>
              <a:buChar char="-"/>
            </a:pPr>
            <a:r>
              <a:rPr lang="en-IE" sz="1200" dirty="0" smtClean="0"/>
              <a:t>Baisleac.</a:t>
            </a:r>
            <a:endParaRPr lang="en-IE" sz="1200" dirty="0"/>
          </a:p>
          <a:p>
            <a:pPr marL="171450" indent="-171450" algn="just">
              <a:buFontTx/>
              <a:buChar char="-"/>
            </a:pPr>
            <a:r>
              <a:rPr lang="en-IE" sz="1200" dirty="0" smtClean="0"/>
              <a:t>Mairtírigh.</a:t>
            </a:r>
            <a:endParaRPr lang="en-IE" sz="1200" dirty="0"/>
          </a:p>
          <a:p>
            <a:pPr marL="171450" indent="-171450" algn="just">
              <a:buFontTx/>
              <a:buChar char="-"/>
            </a:pPr>
            <a:r>
              <a:rPr lang="en-IE" sz="1200" dirty="0" smtClean="0"/>
              <a:t>Leatrom a dhéanamh ar dhream daoine.</a:t>
            </a:r>
            <a:endParaRPr lang="en-IE" sz="1200" dirty="0"/>
          </a:p>
          <a:p>
            <a:pPr marL="171450" indent="-171450" algn="just">
              <a:buFontTx/>
              <a:buChar char="-"/>
            </a:pPr>
            <a:r>
              <a:rPr lang="en-IE" sz="1200" dirty="0"/>
              <a:t>Tuairimíocht atá i gceist anseo.</a:t>
            </a:r>
          </a:p>
          <a:p>
            <a:pPr marL="171450" indent="-171450" algn="just">
              <a:buFontTx/>
              <a:buChar char="-"/>
            </a:pPr>
            <a:r>
              <a:rPr lang="en-IE" sz="1200" dirty="0" smtClean="0"/>
              <a:t>Clogad cré-umha agus iarainn. </a:t>
            </a:r>
          </a:p>
          <a:p>
            <a:pPr marL="171450" indent="-171450" algn="just">
              <a:buFontTx/>
              <a:buChar char="-"/>
            </a:pPr>
            <a:r>
              <a:rPr lang="en-IE" sz="1200" dirty="0" smtClean="0"/>
              <a:t>Clogaid chré-umha </a:t>
            </a:r>
            <a:r>
              <a:rPr lang="en-IE" sz="1200" dirty="0"/>
              <a:t>agus iarainn. </a:t>
            </a:r>
          </a:p>
          <a:p>
            <a:pPr marL="171450" indent="-171450" algn="just">
              <a:buFontTx/>
              <a:buChar char="-"/>
            </a:pPr>
            <a:r>
              <a:rPr lang="en-IE" sz="1200" dirty="0" smtClean="0"/>
              <a:t>Stroighin.</a:t>
            </a:r>
          </a:p>
          <a:p>
            <a:pPr marL="171450" indent="-171450" algn="just">
              <a:buFontTx/>
              <a:buChar char="-"/>
            </a:pPr>
            <a:r>
              <a:rPr lang="en-IE" sz="1200" dirty="0" smtClean="0"/>
              <a:t>Nero, </a:t>
            </a:r>
            <a:r>
              <a:rPr lang="en-IE" sz="1200" dirty="0" err="1" smtClean="0"/>
              <a:t>Constaintín</a:t>
            </a:r>
            <a:r>
              <a:rPr lang="en-IE" sz="1200" dirty="0" smtClean="0"/>
              <a:t>.</a:t>
            </a:r>
            <a:endParaRPr lang="en-IE" sz="1200" dirty="0"/>
          </a:p>
          <a:p>
            <a:pPr marL="171450" indent="-171450" algn="just">
              <a:buFontTx/>
              <a:buChar char="-"/>
            </a:pPr>
            <a:r>
              <a:rPr lang="en-IE" sz="1200" dirty="0" smtClean="0"/>
              <a:t>Feoil (</a:t>
            </a:r>
            <a:r>
              <a:rPr lang="en-IE" sz="1200" dirty="0"/>
              <a:t>uan nó torc fiáin</a:t>
            </a:r>
            <a:r>
              <a:rPr lang="en-IE" sz="1200" dirty="0" smtClean="0"/>
              <a:t>), iasc, arán </a:t>
            </a:r>
            <a:r>
              <a:rPr lang="en-IE" sz="1200" dirty="0"/>
              <a:t>tumtha i bhfíon, ológa, cáis agus </a:t>
            </a:r>
            <a:r>
              <a:rPr lang="en-IE" sz="1200" dirty="0" smtClean="0"/>
              <a:t>rísíní, </a:t>
            </a:r>
            <a:r>
              <a:rPr lang="en-IE" sz="1200" dirty="0"/>
              <a:t>sailéad, torthaí, cnónna, </a:t>
            </a:r>
            <a:r>
              <a:rPr lang="en-IE" sz="1200" dirty="0" err="1" smtClean="0"/>
              <a:t>cearc</a:t>
            </a:r>
            <a:r>
              <a:rPr lang="en-IE" sz="1200" dirty="0"/>
              <a:t>, </a:t>
            </a:r>
            <a:r>
              <a:rPr lang="en-IE" sz="1200" dirty="0" smtClean="0"/>
              <a:t>glasraí, uibheacha.</a:t>
            </a:r>
          </a:p>
          <a:p>
            <a:pPr marL="171450" indent="-171450" algn="just">
              <a:buFontTx/>
              <a:buChar char="-"/>
            </a:pPr>
            <a:r>
              <a:rPr lang="en-IE" sz="1200" dirty="0" smtClean="0"/>
              <a:t>Péarlaí.</a:t>
            </a:r>
          </a:p>
          <a:p>
            <a:pPr marL="171450" indent="-171450" algn="just">
              <a:buFontTx/>
              <a:buChar char="-"/>
            </a:pPr>
            <a:r>
              <a:rPr lang="en-IE" sz="1200" dirty="0" smtClean="0"/>
              <a:t>Meas mór a bheith </a:t>
            </a:r>
            <a:r>
              <a:rPr lang="en-IE" sz="1200" dirty="0" err="1" smtClean="0"/>
              <a:t>agat</a:t>
            </a:r>
            <a:r>
              <a:rPr lang="en-IE" sz="1200" dirty="0" smtClean="0"/>
              <a:t> </a:t>
            </a:r>
            <a:r>
              <a:rPr lang="en-IE" sz="1200" dirty="0" err="1" smtClean="0"/>
              <a:t>ar</a:t>
            </a:r>
            <a:r>
              <a:rPr lang="en-IE" sz="1200" dirty="0" smtClean="0"/>
              <a:t> dhuine. </a:t>
            </a:r>
          </a:p>
          <a:p>
            <a:pPr marL="171450" indent="-171450" algn="just">
              <a:buFontTx/>
              <a:buChar char="-"/>
            </a:pPr>
            <a:r>
              <a:rPr lang="en-IE" sz="1200" dirty="0" err="1" smtClean="0"/>
              <a:t>Mósáic</a:t>
            </a:r>
            <a:r>
              <a:rPr lang="en-IE" sz="1200" dirty="0" smtClean="0"/>
              <a:t>. </a:t>
            </a:r>
          </a:p>
          <a:p>
            <a:pPr marL="171450" indent="-171450" algn="just">
              <a:buFontTx/>
              <a:buChar char="-"/>
            </a:pPr>
            <a:endParaRPr lang="en-IE" sz="1200" dirty="0" smtClean="0"/>
          </a:p>
          <a:p>
            <a:pPr marL="171450" indent="-171450" algn="just">
              <a:buFontTx/>
              <a:buChar char="-"/>
            </a:pPr>
            <a:endParaRPr lang="en-IE" sz="1200" dirty="0" smtClean="0"/>
          </a:p>
          <a:p>
            <a:pPr marL="171450" indent="-171450" algn="just">
              <a:buFontTx/>
              <a:buChar char="-"/>
            </a:pPr>
            <a:endParaRPr lang="en-IE" sz="1200" dirty="0" smtClean="0"/>
          </a:p>
          <a:p>
            <a:pPr marL="171450" indent="-171450" algn="just">
              <a:buFontTx/>
              <a:buChar char="-"/>
            </a:pPr>
            <a:endParaRPr lang="en-IE" sz="1200" dirty="0"/>
          </a:p>
        </p:txBody>
      </p:sp>
      <p:sp>
        <p:nvSpPr>
          <p:cNvPr id="7" name="Right Arrow 6"/>
          <p:cNvSpPr/>
          <p:nvPr/>
        </p:nvSpPr>
        <p:spPr>
          <a:xfrm flipV="1">
            <a:off x="186538" y="685800"/>
            <a:ext cx="4572000" cy="45719"/>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Title 1"/>
          <p:cNvSpPr txBox="1">
            <a:spLocks/>
          </p:cNvSpPr>
          <p:nvPr/>
        </p:nvSpPr>
        <p:spPr>
          <a:xfrm>
            <a:off x="152400" y="1143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a:t>
            </a:r>
            <a:r>
              <a:rPr lang="en-IE" sz="2800" b="1" dirty="0" err="1" smtClean="0"/>
              <a:t>tSean-Róimh</a:t>
            </a:r>
            <a:r>
              <a:rPr lang="en-IE" sz="2800" b="1" dirty="0" smtClean="0"/>
              <a:t>				</a:t>
            </a:r>
            <a:r>
              <a:rPr lang="en-IE" sz="2800" b="1" dirty="0"/>
              <a:t> </a:t>
            </a:r>
            <a:r>
              <a:rPr lang="en-IE" sz="1600" b="1" dirty="0" smtClean="0"/>
              <a:t>Treoracha</a:t>
            </a:r>
            <a:endParaRPr lang="ga-IE" sz="1600" b="1" dirty="0"/>
          </a:p>
        </p:txBody>
      </p:sp>
    </p:spTree>
    <p:extLst>
      <p:ext uri="{BB962C8B-B14F-4D97-AF65-F5344CB8AC3E}">
        <p14:creationId xmlns:p14="http://schemas.microsoft.com/office/powerpoint/2010/main" val="879914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flipV="1">
            <a:off x="190500" y="685800"/>
            <a:ext cx="4572000" cy="45719"/>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Title 1"/>
          <p:cNvSpPr txBox="1">
            <a:spLocks/>
          </p:cNvSpPr>
          <p:nvPr/>
        </p:nvSpPr>
        <p:spPr>
          <a:xfrm>
            <a:off x="86305"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a:t>
            </a:r>
            <a:r>
              <a:rPr lang="en-IE" sz="2800" b="1" dirty="0" err="1" smtClean="0"/>
              <a:t>tSean-Róimh</a:t>
            </a:r>
            <a:r>
              <a:rPr lang="en-IE" sz="2800" b="1" dirty="0" smtClean="0"/>
              <a:t>				</a:t>
            </a:r>
            <a:r>
              <a:rPr lang="en-IE" sz="2800" b="1" dirty="0"/>
              <a:t> </a:t>
            </a:r>
            <a:r>
              <a:rPr lang="en-IE" sz="1600" b="1" dirty="0" smtClean="0"/>
              <a:t>Stór focal 2</a:t>
            </a:r>
            <a:endParaRPr lang="ga-IE" sz="1600" b="1" dirty="0"/>
          </a:p>
        </p:txBody>
      </p:sp>
      <p:sp>
        <p:nvSpPr>
          <p:cNvPr id="2" name="TextBox 1"/>
          <p:cNvSpPr txBox="1"/>
          <p:nvPr/>
        </p:nvSpPr>
        <p:spPr>
          <a:xfrm>
            <a:off x="86304" y="892865"/>
            <a:ext cx="6690097" cy="8125301"/>
          </a:xfrm>
          <a:prstGeom prst="rect">
            <a:avLst/>
          </a:prstGeom>
          <a:noFill/>
        </p:spPr>
        <p:txBody>
          <a:bodyPr wrap="square" rtlCol="0">
            <a:spAutoFit/>
          </a:bodyPr>
          <a:lstStyle/>
          <a:p>
            <a:pPr algn="just"/>
            <a:r>
              <a:rPr lang="en-IE" dirty="0" smtClean="0"/>
              <a:t>Féach ar an bpictiúr seo thíos den Róimh. An féidir leat féin agus an duine in aice leat na nithe ón </a:t>
            </a:r>
            <a:r>
              <a:rPr lang="en-IE" dirty="0" err="1" smtClean="0"/>
              <a:t>sleamhnán</a:t>
            </a:r>
            <a:r>
              <a:rPr lang="en-IE" dirty="0" smtClean="0"/>
              <a:t> </a:t>
            </a:r>
            <a:r>
              <a:rPr lang="en-IE" dirty="0" err="1" smtClean="0"/>
              <a:t>roimhe</a:t>
            </a:r>
            <a:r>
              <a:rPr lang="en-IE" dirty="0" smtClean="0"/>
              <a:t> </a:t>
            </a:r>
            <a:r>
              <a:rPr lang="en-IE" dirty="0" err="1" smtClean="0"/>
              <a:t>seo</a:t>
            </a:r>
            <a:r>
              <a:rPr lang="en-IE" dirty="0" smtClean="0"/>
              <a:t> a mharcáil ann?</a:t>
            </a:r>
          </a:p>
          <a:p>
            <a:pPr algn="just"/>
            <a:endParaRPr lang="en-IE" dirty="0"/>
          </a:p>
          <a:p>
            <a:pPr marL="285750" indent="-285750" algn="just">
              <a:buFont typeface="Wingdings" pitchFamily="2" charset="2"/>
              <a:buChar char="ü"/>
            </a:pPr>
            <a:r>
              <a:rPr lang="en-IE" dirty="0" smtClean="0"/>
              <a:t>Bígí cúramach! </a:t>
            </a:r>
            <a:r>
              <a:rPr lang="en-IE" dirty="0" err="1" smtClean="0"/>
              <a:t>Tá</a:t>
            </a:r>
            <a:r>
              <a:rPr lang="en-IE" dirty="0" smtClean="0"/>
              <a:t> </a:t>
            </a:r>
            <a:r>
              <a:rPr lang="en-IE" dirty="0" err="1" smtClean="0"/>
              <a:t>roinnt</a:t>
            </a:r>
            <a:r>
              <a:rPr lang="en-IE" dirty="0" smtClean="0"/>
              <a:t> de na nithe a bhaineann le hailtireacht na Róimhe nach bhfuil </a:t>
            </a:r>
            <a:r>
              <a:rPr lang="en-IE" dirty="0" err="1" smtClean="0"/>
              <a:t>sa</a:t>
            </a:r>
            <a:r>
              <a:rPr lang="en-IE" dirty="0" smtClean="0"/>
              <a:t> </a:t>
            </a:r>
            <a:r>
              <a:rPr lang="en-IE" dirty="0" err="1" smtClean="0"/>
              <a:t>phictiúr</a:t>
            </a:r>
            <a:r>
              <a:rPr lang="en-IE" dirty="0" smtClean="0"/>
              <a:t>; cad iad?</a:t>
            </a:r>
          </a:p>
          <a:p>
            <a:pPr algn="just"/>
            <a:endParaRPr lang="en-IE" dirty="0"/>
          </a:p>
          <a:p>
            <a:pPr marL="285750" indent="-285750" algn="just">
              <a:buFont typeface="Wingdings" pitchFamily="2" charset="2"/>
              <a:buChar char="ü"/>
            </a:pPr>
            <a:r>
              <a:rPr lang="en-IE" dirty="0" smtClean="0"/>
              <a:t>Tá nithe eile ann agus beidh oraibh buille faoi thuairim a thabhairt faoi cá mbeadh siad dá mbeadh siad le feiceáil sa phictiúr – tá siad i bhfolach!</a:t>
            </a:r>
          </a:p>
          <a:p>
            <a:pPr algn="just"/>
            <a:endParaRPr lang="en-IE" dirty="0" smtClean="0"/>
          </a:p>
          <a:p>
            <a:pPr algn="just"/>
            <a:r>
              <a:rPr lang="en-IE" b="1" dirty="0" smtClean="0"/>
              <a:t>	</a:t>
            </a:r>
            <a:endParaRPr lang="en-IE" b="1" dirty="0"/>
          </a:p>
          <a:p>
            <a:pPr algn="just"/>
            <a:endParaRPr lang="en-IE" dirty="0" smtClean="0"/>
          </a:p>
          <a:p>
            <a:pPr algn="just"/>
            <a:endParaRPr lang="en-IE" dirty="0"/>
          </a:p>
          <a:p>
            <a:pPr algn="just"/>
            <a:endParaRPr lang="en-IE" dirty="0" smtClean="0"/>
          </a:p>
          <a:p>
            <a:pPr algn="just"/>
            <a:endParaRPr lang="en-IE" dirty="0"/>
          </a:p>
          <a:p>
            <a:pPr algn="just"/>
            <a:endParaRPr lang="en-IE" dirty="0" smtClean="0"/>
          </a:p>
          <a:p>
            <a:pPr algn="just"/>
            <a:endParaRPr lang="en-IE" dirty="0" smtClean="0"/>
          </a:p>
          <a:p>
            <a:pPr algn="just"/>
            <a:endParaRPr lang="en-IE" dirty="0"/>
          </a:p>
          <a:p>
            <a:pPr algn="just"/>
            <a:endParaRPr lang="en-IE" dirty="0" smtClean="0"/>
          </a:p>
          <a:p>
            <a:pPr algn="just"/>
            <a:endParaRPr lang="en-IE" dirty="0"/>
          </a:p>
          <a:p>
            <a:pPr algn="just"/>
            <a:endParaRPr lang="en-IE" dirty="0" smtClean="0"/>
          </a:p>
          <a:p>
            <a:pPr algn="just"/>
            <a:endParaRPr lang="en-IE" dirty="0"/>
          </a:p>
          <a:p>
            <a:pPr algn="just"/>
            <a:endParaRPr lang="en-IE" dirty="0" smtClean="0"/>
          </a:p>
          <a:p>
            <a:pPr algn="just"/>
            <a:endParaRPr lang="en-IE" dirty="0"/>
          </a:p>
          <a:p>
            <a:pPr algn="just"/>
            <a:endParaRPr lang="en-IE" dirty="0" smtClean="0"/>
          </a:p>
          <a:p>
            <a:pPr algn="just"/>
            <a:endParaRPr lang="en-IE" dirty="0"/>
          </a:p>
          <a:p>
            <a:pPr algn="just"/>
            <a:endParaRPr lang="en-IE" dirty="0" smtClean="0"/>
          </a:p>
          <a:p>
            <a:pPr algn="just"/>
            <a:endParaRPr lang="en-IE" dirty="0" smtClean="0"/>
          </a:p>
          <a:p>
            <a:pPr algn="just"/>
            <a:endParaRPr lang="en-IE" dirty="0" smtClean="0"/>
          </a:p>
        </p:txBody>
      </p:sp>
      <p:pic>
        <p:nvPicPr>
          <p:cNvPr id="9" name="Picture 8" descr="http://www.english.architecture-engineering.ro/wp-content/uploads/roman-forum.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24" y="3505200"/>
            <a:ext cx="6694805" cy="5105400"/>
          </a:xfrm>
          <a:prstGeom prst="rect">
            <a:avLst/>
          </a:prstGeom>
          <a:noFill/>
          <a:ln>
            <a:noFill/>
          </a:ln>
        </p:spPr>
      </p:pic>
    </p:spTree>
    <p:extLst>
      <p:ext uri="{BB962C8B-B14F-4D97-AF65-F5344CB8AC3E}">
        <p14:creationId xmlns:p14="http://schemas.microsoft.com/office/powerpoint/2010/main" val="1542720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flipV="1">
            <a:off x="190500" y="685800"/>
            <a:ext cx="4572000" cy="45719"/>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TextBox 1"/>
          <p:cNvSpPr txBox="1"/>
          <p:nvPr/>
        </p:nvSpPr>
        <p:spPr>
          <a:xfrm>
            <a:off x="76200" y="914400"/>
            <a:ext cx="6667500" cy="1323439"/>
          </a:xfrm>
          <a:prstGeom prst="rect">
            <a:avLst/>
          </a:prstGeom>
          <a:noFill/>
        </p:spPr>
        <p:txBody>
          <a:bodyPr wrap="square" rtlCol="0">
            <a:spAutoFit/>
          </a:bodyPr>
          <a:lstStyle/>
          <a:p>
            <a:pPr algn="just"/>
            <a:r>
              <a:rPr lang="en-IE" sz="1600" dirty="0" smtClean="0"/>
              <a:t>Cé hiad na daoine seo? Cad atá á </a:t>
            </a:r>
            <a:r>
              <a:rPr lang="en-IE" sz="1600" dirty="0" err="1" smtClean="0"/>
              <a:t>dhéanamh</a:t>
            </a:r>
            <a:r>
              <a:rPr lang="en-IE" sz="1600" dirty="0" smtClean="0"/>
              <a:t> </a:t>
            </a:r>
            <a:r>
              <a:rPr lang="en-IE" sz="1600" dirty="0" err="1" smtClean="0"/>
              <a:t>acu</a:t>
            </a:r>
            <a:r>
              <a:rPr lang="en-IE" sz="1600" dirty="0" smtClean="0"/>
              <a:t>?  </a:t>
            </a:r>
            <a:r>
              <a:rPr lang="en-IE" sz="1600" dirty="0" err="1" smtClean="0"/>
              <a:t>Déan</a:t>
            </a:r>
            <a:r>
              <a:rPr lang="en-IE" sz="1600" dirty="0" smtClean="0"/>
              <a:t> cur </a:t>
            </a:r>
            <a:r>
              <a:rPr lang="en-IE" sz="1600" dirty="0" err="1" smtClean="0"/>
              <a:t>síos</a:t>
            </a:r>
            <a:r>
              <a:rPr lang="en-IE" sz="1600" dirty="0" smtClean="0"/>
              <a:t> </a:t>
            </a:r>
            <a:r>
              <a:rPr lang="en-IE" sz="1600" dirty="0" err="1" smtClean="0"/>
              <a:t>ar</a:t>
            </a:r>
            <a:r>
              <a:rPr lang="en-IE" sz="1600" dirty="0" smtClean="0"/>
              <a:t> an </a:t>
            </a:r>
            <a:r>
              <a:rPr lang="en-IE" sz="1600" dirty="0" err="1" smtClean="0"/>
              <a:t>gcaoi</a:t>
            </a:r>
            <a:r>
              <a:rPr lang="en-IE" sz="1600" dirty="0" smtClean="0"/>
              <a:t> a </a:t>
            </a:r>
            <a:r>
              <a:rPr lang="en-IE" sz="1600" dirty="0" err="1" smtClean="0"/>
              <a:t>bhfuil</a:t>
            </a:r>
            <a:r>
              <a:rPr lang="en-IE" sz="1600" dirty="0" smtClean="0"/>
              <a:t> </a:t>
            </a:r>
            <a:r>
              <a:rPr lang="en-IE" sz="1600" dirty="0" err="1" smtClean="0"/>
              <a:t>siad</a:t>
            </a:r>
            <a:r>
              <a:rPr lang="en-IE" sz="1600" dirty="0" smtClean="0"/>
              <a:t> </a:t>
            </a:r>
            <a:r>
              <a:rPr lang="en-IE" sz="1600" dirty="0" err="1" smtClean="0"/>
              <a:t>gléasta</a:t>
            </a:r>
            <a:r>
              <a:rPr lang="en-IE" sz="1600" dirty="0" smtClean="0"/>
              <a:t>.</a:t>
            </a:r>
          </a:p>
          <a:p>
            <a:pPr algn="just"/>
            <a:r>
              <a:rPr lang="en-IE" sz="1600" dirty="0" smtClean="0"/>
              <a:t>Bain úsáid as na focail sa bhosca chun cabhrú leat cur síos a dhéanamh ar na pictiúir ar an sleamhnán seo agus ar an gcéad sleamhnán eile. </a:t>
            </a:r>
          </a:p>
          <a:p>
            <a:pPr algn="just"/>
            <a:endParaRPr lang="en-IE" sz="1600" dirty="0"/>
          </a:p>
        </p:txBody>
      </p:sp>
      <p:sp>
        <p:nvSpPr>
          <p:cNvPr id="7" name="Title 1"/>
          <p:cNvSpPr txBox="1">
            <a:spLocks/>
          </p:cNvSpPr>
          <p:nvPr/>
        </p:nvSpPr>
        <p:spPr>
          <a:xfrm>
            <a:off x="86305"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a:t>
            </a:r>
            <a:r>
              <a:rPr lang="en-IE" sz="2800" b="1" dirty="0" err="1" smtClean="0"/>
              <a:t>tSean-Róimh</a:t>
            </a:r>
            <a:r>
              <a:rPr lang="en-IE" sz="2800" b="1" dirty="0" smtClean="0"/>
              <a:t>				</a:t>
            </a:r>
            <a:r>
              <a:rPr lang="en-IE" sz="2800" b="1" dirty="0"/>
              <a:t> </a:t>
            </a:r>
            <a:r>
              <a:rPr lang="en-IE" sz="1600" b="1" dirty="0" smtClean="0"/>
              <a:t>Stór focal 3</a:t>
            </a:r>
            <a:endParaRPr lang="ga-IE" sz="1600" b="1" dirty="0"/>
          </a:p>
        </p:txBody>
      </p:sp>
      <p:pic>
        <p:nvPicPr>
          <p:cNvPr id="8" name="Picture 7" descr="http://9f1780.medialib.glogster.com/media/0bd551a3d9b515143b0dcb46ec28b070567463b345c5d420cf963c6d8cb127e0/roman-chariot1.jpg"/>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715000"/>
            <a:ext cx="3528000" cy="2340000"/>
          </a:xfrm>
          <a:prstGeom prst="rect">
            <a:avLst/>
          </a:prstGeom>
          <a:noFill/>
          <a:ln>
            <a:noFill/>
          </a:ln>
        </p:spPr>
      </p:pic>
      <p:pic>
        <p:nvPicPr>
          <p:cNvPr id="11" name="Picture 10" descr="http://www.travelgrove.com/blog/wp-content/uploads/gladiators.png"/>
          <p:cNvPicPr/>
          <p:nvPr/>
        </p:nvPicPr>
        <p:blipFill>
          <a:blip r:embed="rId3">
            <a:extLst>
              <a:ext uri="{28A0092B-C50C-407E-A947-70E740481C1C}">
                <a14:useLocalDpi xmlns:a14="http://schemas.microsoft.com/office/drawing/2010/main" val="0"/>
              </a:ext>
            </a:extLst>
          </a:blip>
          <a:srcRect/>
          <a:stretch>
            <a:fillRect/>
          </a:stretch>
        </p:blipFill>
        <p:spPr bwMode="auto">
          <a:xfrm>
            <a:off x="208572" y="2133600"/>
            <a:ext cx="5125427" cy="3276000"/>
          </a:xfrm>
          <a:prstGeom prst="rect">
            <a:avLst/>
          </a:prstGeom>
          <a:noFill/>
          <a:ln>
            <a:noFill/>
          </a:ln>
        </p:spPr>
      </p:pic>
      <p:sp>
        <p:nvSpPr>
          <p:cNvPr id="4" name="TextBox 3"/>
          <p:cNvSpPr txBox="1"/>
          <p:nvPr/>
        </p:nvSpPr>
        <p:spPr>
          <a:xfrm>
            <a:off x="190500" y="5486400"/>
            <a:ext cx="2705100" cy="3139321"/>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IE" dirty="0" smtClean="0"/>
              <a:t>Carbad</a:t>
            </a:r>
          </a:p>
          <a:p>
            <a:r>
              <a:rPr lang="en-IE" dirty="0" smtClean="0"/>
              <a:t>Carbadóir</a:t>
            </a:r>
          </a:p>
          <a:p>
            <a:r>
              <a:rPr lang="en-IE" dirty="0" smtClean="0"/>
              <a:t>Gliairí</a:t>
            </a:r>
          </a:p>
          <a:p>
            <a:r>
              <a:rPr lang="en-IE" dirty="0" smtClean="0"/>
              <a:t>Troideanna gliaireachta</a:t>
            </a:r>
          </a:p>
          <a:p>
            <a:r>
              <a:rPr lang="en-IE" dirty="0" smtClean="0"/>
              <a:t>Cathéide</a:t>
            </a:r>
          </a:p>
          <a:p>
            <a:r>
              <a:rPr lang="en-IE" dirty="0" smtClean="0"/>
              <a:t>Eabhar</a:t>
            </a:r>
          </a:p>
          <a:p>
            <a:r>
              <a:rPr lang="en-IE" dirty="0" smtClean="0"/>
              <a:t>Reibiliúnaithe </a:t>
            </a:r>
          </a:p>
          <a:p>
            <a:r>
              <a:rPr lang="en-IE" dirty="0" smtClean="0"/>
              <a:t>Cúntaigh</a:t>
            </a:r>
          </a:p>
          <a:p>
            <a:r>
              <a:rPr lang="en-IE" dirty="0" smtClean="0"/>
              <a:t>Boghdóirí</a:t>
            </a:r>
          </a:p>
          <a:p>
            <a:r>
              <a:rPr lang="en-IE" dirty="0" smtClean="0"/>
              <a:t>Clogad cré-umha &amp; iarainn</a:t>
            </a:r>
          </a:p>
          <a:p>
            <a:endParaRPr lang="en-IE" dirty="0"/>
          </a:p>
        </p:txBody>
      </p:sp>
    </p:spTree>
    <p:extLst>
      <p:ext uri="{BB962C8B-B14F-4D97-AF65-F5344CB8AC3E}">
        <p14:creationId xmlns:p14="http://schemas.microsoft.com/office/powerpoint/2010/main" val="2463486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flipV="1">
            <a:off x="190500" y="685800"/>
            <a:ext cx="4572000" cy="45719"/>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Title 1"/>
          <p:cNvSpPr txBox="1">
            <a:spLocks/>
          </p:cNvSpPr>
          <p:nvPr/>
        </p:nvSpPr>
        <p:spPr>
          <a:xfrm>
            <a:off x="86305"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a:t>
            </a:r>
            <a:r>
              <a:rPr lang="en-IE" sz="2800" b="1" dirty="0" err="1" smtClean="0"/>
              <a:t>tSean-Róimh</a:t>
            </a:r>
            <a:r>
              <a:rPr lang="en-IE" sz="2800" b="1" dirty="0" smtClean="0"/>
              <a:t>				</a:t>
            </a:r>
            <a:r>
              <a:rPr lang="en-IE" sz="2800" b="1" dirty="0"/>
              <a:t> </a:t>
            </a:r>
            <a:r>
              <a:rPr lang="en-IE" sz="1600" b="1" dirty="0" smtClean="0"/>
              <a:t>Stór focal 4</a:t>
            </a:r>
            <a:endParaRPr lang="ga-IE" sz="1600" b="1" dirty="0"/>
          </a:p>
        </p:txBody>
      </p:sp>
      <p:pic>
        <p:nvPicPr>
          <p:cNvPr id="11" name="Picture 10" descr="http://www.caerleon.net/history/army/archers2.jpg"/>
          <p:cNvPicPr/>
          <p:nvPr/>
        </p:nvPicPr>
        <p:blipFill>
          <a:blip r:embed="rId2">
            <a:extLst>
              <a:ext uri="{28A0092B-C50C-407E-A947-70E740481C1C}">
                <a14:useLocalDpi xmlns:a14="http://schemas.microsoft.com/office/drawing/2010/main" val="0"/>
              </a:ext>
            </a:extLst>
          </a:blip>
          <a:srcRect/>
          <a:stretch>
            <a:fillRect/>
          </a:stretch>
        </p:blipFill>
        <p:spPr bwMode="auto">
          <a:xfrm>
            <a:off x="190500" y="909430"/>
            <a:ext cx="3543300" cy="2916000"/>
          </a:xfrm>
          <a:prstGeom prst="rect">
            <a:avLst/>
          </a:prstGeom>
          <a:noFill/>
          <a:ln>
            <a:noFill/>
          </a:ln>
        </p:spPr>
      </p:pic>
      <p:pic>
        <p:nvPicPr>
          <p:cNvPr id="12" name="Picture 11" descr="http://www.ancient-battles.com/catw/romans/roman_equites_thracorum.png"/>
          <p:cNvPicPr/>
          <p:nvPr/>
        </p:nvPicPr>
        <p:blipFill>
          <a:blip r:embed="rId3">
            <a:extLst>
              <a:ext uri="{28A0092B-C50C-407E-A947-70E740481C1C}">
                <a14:useLocalDpi xmlns:a14="http://schemas.microsoft.com/office/drawing/2010/main" val="0"/>
              </a:ext>
            </a:extLst>
          </a:blip>
          <a:srcRect/>
          <a:stretch>
            <a:fillRect/>
          </a:stretch>
        </p:blipFill>
        <p:spPr bwMode="auto">
          <a:xfrm>
            <a:off x="190500" y="3899836"/>
            <a:ext cx="4381500" cy="2556000"/>
          </a:xfrm>
          <a:prstGeom prst="rect">
            <a:avLst/>
          </a:prstGeom>
          <a:noFill/>
          <a:ln>
            <a:noFill/>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1066800"/>
            <a:ext cx="2819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Industry Electro devices ico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7010400"/>
            <a:ext cx="503555" cy="503555"/>
          </a:xfrm>
          <a:prstGeom prst="rect">
            <a:avLst/>
          </a:prstGeom>
          <a:noFill/>
          <a:ln>
            <a:noFill/>
          </a:ln>
        </p:spPr>
      </p:pic>
      <p:sp>
        <p:nvSpPr>
          <p:cNvPr id="14" name="TextBox 13"/>
          <p:cNvSpPr txBox="1"/>
          <p:nvPr/>
        </p:nvSpPr>
        <p:spPr>
          <a:xfrm>
            <a:off x="238705" y="6705600"/>
            <a:ext cx="6400800" cy="1754326"/>
          </a:xfrm>
          <a:prstGeom prst="rect">
            <a:avLst/>
          </a:prstGeom>
          <a:noFill/>
          <a:ln w="12700">
            <a:solidFill>
              <a:schemeClr val="tx1"/>
            </a:solidFill>
          </a:ln>
          <a:effectLst>
            <a:glow rad="228600">
              <a:schemeClr val="accent1">
                <a:satMod val="175000"/>
                <a:alpha val="40000"/>
              </a:schemeClr>
            </a:glow>
          </a:effectLst>
        </p:spPr>
        <p:txBody>
          <a:bodyPr wrap="square" rtlCol="0">
            <a:spAutoFit/>
          </a:bodyPr>
          <a:lstStyle/>
          <a:p>
            <a:pPr algn="just"/>
            <a:r>
              <a:rPr lang="en-IE" dirty="0" smtClean="0"/>
              <a:t>	Ná déan dearmad go mbaineann na deirí seo a leanas le 	gairmeacha daoine go minic: </a:t>
            </a:r>
            <a:r>
              <a:rPr lang="en-IE" b="1" i="1" dirty="0" smtClean="0"/>
              <a:t>-óir, -úir, -</a:t>
            </a:r>
            <a:r>
              <a:rPr lang="en-IE" b="1" i="1" dirty="0" err="1" smtClean="0"/>
              <a:t>eoir</a:t>
            </a:r>
            <a:r>
              <a:rPr lang="en-IE" b="1" i="1" dirty="0" smtClean="0"/>
              <a:t>, -</a:t>
            </a:r>
            <a:r>
              <a:rPr lang="en-IE" b="1" i="1" dirty="0" err="1" smtClean="0"/>
              <a:t>aí</a:t>
            </a:r>
            <a:endParaRPr lang="en-IE" b="1" i="1" dirty="0" smtClean="0"/>
          </a:p>
          <a:p>
            <a:pPr algn="just"/>
            <a:r>
              <a:rPr lang="en-IE" dirty="0"/>
              <a:t>	</a:t>
            </a:r>
            <a:r>
              <a:rPr lang="en-IE" dirty="0" smtClean="0"/>
              <a:t>Cé a rinne an obair taobh amuigh den teach fadó, an fear 	nó an bhean? An bhfuil na focail a bhaineann le 	gairmeacha firinscneach nó baininscneach mar sin, dar 	leat?</a:t>
            </a:r>
            <a:endParaRPr lang="en-IE" dirty="0"/>
          </a:p>
        </p:txBody>
      </p:sp>
      <p:sp>
        <p:nvSpPr>
          <p:cNvPr id="3" name="TextBox 2"/>
          <p:cNvSpPr txBox="1"/>
          <p:nvPr/>
        </p:nvSpPr>
        <p:spPr>
          <a:xfrm>
            <a:off x="4876800" y="3825430"/>
            <a:ext cx="1676400" cy="2339102"/>
          </a:xfrm>
          <a:prstGeom prst="rect">
            <a:avLst/>
          </a:prstGeom>
          <a:solidFill>
            <a:schemeClr val="accent6">
              <a:lumMod val="40000"/>
              <a:lumOff val="60000"/>
            </a:schemeClr>
          </a:solidFill>
          <a:ln>
            <a:solidFill>
              <a:schemeClr val="accent1">
                <a:lumMod val="75000"/>
              </a:schemeClr>
            </a:solidFill>
          </a:ln>
        </p:spPr>
        <p:txBody>
          <a:bodyPr wrap="square" rtlCol="0">
            <a:spAutoFit/>
          </a:bodyPr>
          <a:lstStyle/>
          <a:p>
            <a:r>
              <a:rPr lang="en-IE" sz="1400" dirty="0" smtClean="0"/>
              <a:t>Cad iad na gairmeacha seo? Tá ceann amháin nach </a:t>
            </a:r>
            <a:r>
              <a:rPr lang="en-IE" sz="1400" dirty="0" err="1" smtClean="0"/>
              <a:t>gairm</a:t>
            </a:r>
            <a:r>
              <a:rPr lang="en-IE" sz="1400" dirty="0" smtClean="0"/>
              <a:t> í; cad í </a:t>
            </a:r>
            <a:r>
              <a:rPr lang="en-IE" sz="1400" dirty="0" err="1" smtClean="0"/>
              <a:t>féin</a:t>
            </a:r>
            <a:r>
              <a:rPr lang="en-IE" sz="1400" dirty="0" smtClean="0"/>
              <a:t>?</a:t>
            </a:r>
          </a:p>
          <a:p>
            <a:endParaRPr lang="en-IE" dirty="0" smtClean="0"/>
          </a:p>
          <a:p>
            <a:r>
              <a:rPr lang="en-IE" dirty="0" smtClean="0"/>
              <a:t>Ceannaí</a:t>
            </a:r>
          </a:p>
          <a:p>
            <a:r>
              <a:rPr lang="en-IE" dirty="0" smtClean="0"/>
              <a:t>Óráidí</a:t>
            </a:r>
          </a:p>
          <a:p>
            <a:r>
              <a:rPr lang="en-IE" dirty="0" smtClean="0"/>
              <a:t>Fíodóir</a:t>
            </a:r>
          </a:p>
          <a:p>
            <a:r>
              <a:rPr lang="en-IE" dirty="0" smtClean="0"/>
              <a:t>Saoránach</a:t>
            </a:r>
          </a:p>
        </p:txBody>
      </p:sp>
    </p:spTree>
    <p:extLst>
      <p:ext uri="{BB962C8B-B14F-4D97-AF65-F5344CB8AC3E}">
        <p14:creationId xmlns:p14="http://schemas.microsoft.com/office/powerpoint/2010/main" val="3067499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flipV="1">
            <a:off x="190500" y="685800"/>
            <a:ext cx="4572000" cy="45719"/>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TextBox 7"/>
          <p:cNvSpPr txBox="1"/>
          <p:nvPr/>
        </p:nvSpPr>
        <p:spPr>
          <a:xfrm>
            <a:off x="86305" y="900074"/>
            <a:ext cx="6705600" cy="1354217"/>
          </a:xfrm>
          <a:prstGeom prst="rect">
            <a:avLst/>
          </a:prstGeom>
          <a:noFill/>
        </p:spPr>
        <p:txBody>
          <a:bodyPr wrap="square" rtlCol="0">
            <a:spAutoFit/>
          </a:bodyPr>
          <a:lstStyle/>
          <a:p>
            <a:pPr algn="just"/>
            <a:r>
              <a:rPr lang="en-IE" dirty="0" smtClean="0"/>
              <a:t>Bí ag obair leis an duine in aice leat agus breacaigí síos na cosúlachtaí agus na difríochtaí idir an dá phictiúr. Caithfidh sibh gach focal thíos a úsáid!</a:t>
            </a:r>
            <a:endParaRPr lang="en-IE" sz="1200" dirty="0"/>
          </a:p>
          <a:p>
            <a:pPr algn="ctr"/>
            <a:r>
              <a:rPr lang="en-IE" sz="1400" dirty="0" smtClean="0"/>
              <a:t>Marmar, stroighin, spíosraí, síoda, </a:t>
            </a:r>
            <a:r>
              <a:rPr lang="en-IE" sz="1400" dirty="0" err="1" smtClean="0"/>
              <a:t>múrmhaisiú</a:t>
            </a:r>
            <a:r>
              <a:rPr lang="en-IE" sz="1400" dirty="0" smtClean="0"/>
              <a:t>, fíon, feoil, iasc, seodra, toga, </a:t>
            </a:r>
            <a:r>
              <a:rPr lang="en-IE" sz="1400" dirty="0" err="1" smtClean="0"/>
              <a:t>pailliam</a:t>
            </a:r>
            <a:r>
              <a:rPr lang="en-IE" sz="1400" dirty="0" smtClean="0"/>
              <a:t>, siamsaíocht, toilg</a:t>
            </a:r>
          </a:p>
        </p:txBody>
      </p:sp>
      <p:sp>
        <p:nvSpPr>
          <p:cNvPr id="15" name="Title 1"/>
          <p:cNvSpPr txBox="1">
            <a:spLocks/>
          </p:cNvSpPr>
          <p:nvPr/>
        </p:nvSpPr>
        <p:spPr>
          <a:xfrm>
            <a:off x="86305"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a:t>
            </a:r>
            <a:r>
              <a:rPr lang="en-IE" sz="2800" b="1" dirty="0" err="1" smtClean="0"/>
              <a:t>tSean-Róimh</a:t>
            </a:r>
            <a:r>
              <a:rPr lang="en-IE" sz="2800" b="1" dirty="0" smtClean="0"/>
              <a:t>				</a:t>
            </a:r>
            <a:r>
              <a:rPr lang="en-IE" sz="2800" b="1" dirty="0"/>
              <a:t> </a:t>
            </a:r>
            <a:r>
              <a:rPr lang="en-IE" sz="1600" b="1" dirty="0" smtClean="0"/>
              <a:t>Stór focal 5</a:t>
            </a:r>
            <a:endParaRPr lang="ga-IE" sz="1600" b="1" dirty="0"/>
          </a:p>
        </p:txBody>
      </p:sp>
      <p:pic>
        <p:nvPicPr>
          <p:cNvPr id="16" name="Picture 15" descr="http://2.bp.blogspot.com/-bIfRda8ARJ8/UUzdvOziC6I/AAAAAAAANjk/jYlw0kZBt7Y/s1600/1+boulanger+pleasant+hours.jpg"/>
          <p:cNvPicPr/>
          <p:nvPr/>
        </p:nvPicPr>
        <p:blipFill>
          <a:blip r:embed="rId2">
            <a:extLst>
              <a:ext uri="{28A0092B-C50C-407E-A947-70E740481C1C}">
                <a14:useLocalDpi xmlns:a14="http://schemas.microsoft.com/office/drawing/2010/main" val="0"/>
              </a:ext>
            </a:extLst>
          </a:blip>
          <a:srcRect/>
          <a:stretch>
            <a:fillRect/>
          </a:stretch>
        </p:blipFill>
        <p:spPr bwMode="auto">
          <a:xfrm>
            <a:off x="808230" y="2228078"/>
            <a:ext cx="5112000" cy="3204000"/>
          </a:xfrm>
          <a:prstGeom prst="rect">
            <a:avLst/>
          </a:prstGeom>
          <a:noFill/>
          <a:ln>
            <a:noFill/>
          </a:ln>
        </p:spPr>
      </p:pic>
      <p:pic>
        <p:nvPicPr>
          <p:cNvPr id="18" name="Picture 17" descr="http://www.historynotes.info/wp-content/uploads/2011/12/roman-feast-1.jpg"/>
          <p:cNvPicPr/>
          <p:nvPr/>
        </p:nvPicPr>
        <p:blipFill>
          <a:blip r:embed="rId3">
            <a:extLst>
              <a:ext uri="{28A0092B-C50C-407E-A947-70E740481C1C}">
                <a14:useLocalDpi xmlns:a14="http://schemas.microsoft.com/office/drawing/2010/main" val="0"/>
              </a:ext>
            </a:extLst>
          </a:blip>
          <a:srcRect/>
          <a:stretch>
            <a:fillRect/>
          </a:stretch>
        </p:blipFill>
        <p:spPr bwMode="auto">
          <a:xfrm>
            <a:off x="844024" y="5590344"/>
            <a:ext cx="5112000" cy="3204000"/>
          </a:xfrm>
          <a:prstGeom prst="rect">
            <a:avLst/>
          </a:prstGeom>
          <a:noFill/>
          <a:ln>
            <a:noFill/>
          </a:ln>
        </p:spPr>
      </p:pic>
    </p:spTree>
    <p:extLst>
      <p:ext uri="{BB962C8B-B14F-4D97-AF65-F5344CB8AC3E}">
        <p14:creationId xmlns:p14="http://schemas.microsoft.com/office/powerpoint/2010/main" val="4171932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flipV="1">
            <a:off x="190500" y="685800"/>
            <a:ext cx="4572000" cy="45719"/>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TextBox 7"/>
          <p:cNvSpPr txBox="1"/>
          <p:nvPr/>
        </p:nvSpPr>
        <p:spPr>
          <a:xfrm>
            <a:off x="175260" y="900074"/>
            <a:ext cx="6377940" cy="7863691"/>
          </a:xfrm>
          <a:prstGeom prst="rect">
            <a:avLst/>
          </a:prstGeom>
          <a:noFill/>
        </p:spPr>
        <p:txBody>
          <a:bodyPr wrap="square" rtlCol="0">
            <a:spAutoFit/>
          </a:bodyPr>
          <a:lstStyle/>
          <a:p>
            <a:pPr algn="just"/>
            <a:r>
              <a:rPr lang="en-IE" sz="1400" b="1" dirty="0" smtClean="0"/>
              <a:t>Líon na bearnaí san alt thíos leis na focail atá sa bhosca. </a:t>
            </a:r>
          </a:p>
          <a:p>
            <a:pPr algn="just"/>
            <a:endParaRPr lang="en-IE" sz="1400" b="1" dirty="0"/>
          </a:p>
          <a:p>
            <a:pPr algn="just"/>
            <a:endParaRPr lang="en-IE" sz="1400" b="1" dirty="0" smtClean="0"/>
          </a:p>
          <a:p>
            <a:pPr algn="just"/>
            <a:endParaRPr lang="en-IE" sz="1400" b="1" dirty="0"/>
          </a:p>
          <a:p>
            <a:pPr algn="just"/>
            <a:endParaRPr lang="en-IE" sz="1400" b="1" dirty="0" smtClean="0"/>
          </a:p>
          <a:p>
            <a:pPr algn="just"/>
            <a:endParaRPr lang="en-IE" sz="1400" b="1" dirty="0"/>
          </a:p>
          <a:p>
            <a:pPr algn="just"/>
            <a:endParaRPr lang="en-IE" sz="1400" b="1" dirty="0" smtClean="0"/>
          </a:p>
          <a:p>
            <a:pPr algn="just"/>
            <a:endParaRPr lang="en-IE" sz="1400" b="1" dirty="0"/>
          </a:p>
          <a:p>
            <a:pPr algn="just"/>
            <a:endParaRPr lang="en-IE" sz="1400" b="1" dirty="0" smtClean="0"/>
          </a:p>
          <a:p>
            <a:pPr algn="just"/>
            <a:endParaRPr lang="en-IE" sz="1400" dirty="0"/>
          </a:p>
          <a:p>
            <a:pPr algn="just">
              <a:lnSpc>
                <a:spcPct val="150000"/>
              </a:lnSpc>
            </a:pPr>
            <a:r>
              <a:rPr lang="en-IE" dirty="0" smtClean="0"/>
              <a:t>___________ na Rómhánaigh a lán déithe, </a:t>
            </a:r>
            <a:r>
              <a:rPr lang="pt-BR" i="1" dirty="0" smtClean="0"/>
              <a:t>Iúpatar</a:t>
            </a:r>
            <a:r>
              <a:rPr lang="pt-BR" dirty="0" smtClean="0"/>
              <a:t>, </a:t>
            </a:r>
            <a:r>
              <a:rPr lang="en-IE" i="1" dirty="0" smtClean="0"/>
              <a:t>Mars</a:t>
            </a:r>
            <a:r>
              <a:rPr lang="en-IE" dirty="0" smtClean="0"/>
              <a:t>, </a:t>
            </a:r>
            <a:r>
              <a:rPr lang="en-IE" i="1" dirty="0" smtClean="0"/>
              <a:t>Neiptiún</a:t>
            </a:r>
            <a:r>
              <a:rPr lang="en-IE" dirty="0" smtClean="0"/>
              <a:t>, </a:t>
            </a:r>
            <a:r>
              <a:rPr lang="en-IE" i="1" dirty="0" smtClean="0"/>
              <a:t>Cúipid</a:t>
            </a:r>
            <a:r>
              <a:rPr lang="en-IE" dirty="0" smtClean="0"/>
              <a:t>, </a:t>
            </a:r>
            <a:r>
              <a:rPr lang="en-IE" i="1" dirty="0" smtClean="0"/>
              <a:t>Satarn</a:t>
            </a:r>
            <a:r>
              <a:rPr lang="en-IE" dirty="0" smtClean="0"/>
              <a:t>, agus </a:t>
            </a:r>
            <a:r>
              <a:rPr lang="en-IE" i="1" dirty="0" smtClean="0"/>
              <a:t>Iúnó</a:t>
            </a:r>
            <a:r>
              <a:rPr lang="en-IE" dirty="0" smtClean="0"/>
              <a:t> ina measc. Chreid siad i saol tar éis an bháis agus théadh siad go dtí teampaill chun buíochas a ghabháil leo. Timpeall na bliana 30 AD, </a:t>
            </a:r>
            <a:r>
              <a:rPr lang="en-IE" dirty="0" err="1" smtClean="0"/>
              <a:t>craobhscaoileadh</a:t>
            </a:r>
            <a:r>
              <a:rPr lang="en-IE" dirty="0" smtClean="0"/>
              <a:t> </a:t>
            </a:r>
            <a:r>
              <a:rPr lang="en-IE" dirty="0"/>
              <a:t>reiligiún </a:t>
            </a:r>
            <a:r>
              <a:rPr lang="en-IE" dirty="0" smtClean="0"/>
              <a:t>nua</a:t>
            </a:r>
            <a:r>
              <a:rPr lang="en-IE" dirty="0"/>
              <a:t>, ___________, </a:t>
            </a:r>
            <a:r>
              <a:rPr lang="en-IE" dirty="0" smtClean="0"/>
              <a:t>a chothaigh go leor trioblóide do na Rómhánaigh. D’ordaigh Pontius Pilate </a:t>
            </a:r>
            <a:r>
              <a:rPr lang="en-IE" dirty="0" err="1" smtClean="0"/>
              <a:t>dá</a:t>
            </a:r>
            <a:r>
              <a:rPr lang="en-IE" dirty="0" smtClean="0"/>
              <a:t> </a:t>
            </a:r>
            <a:r>
              <a:rPr lang="en-IE" dirty="0" err="1" smtClean="0"/>
              <a:t>shaighdiúirí</a:t>
            </a:r>
            <a:r>
              <a:rPr lang="en-IE" dirty="0" smtClean="0"/>
              <a:t> </a:t>
            </a:r>
            <a:r>
              <a:rPr lang="en-IE" dirty="0"/>
              <a:t>Íosa Críost, bunaitheoir an reiligiúin, a mharú. </a:t>
            </a:r>
            <a:r>
              <a:rPr lang="en-IE" dirty="0" smtClean="0"/>
              <a:t>Bhí sé in éadan an dlí sa </a:t>
            </a:r>
            <a:r>
              <a:rPr lang="en-IE" dirty="0" err="1" smtClean="0"/>
              <a:t>Róimh</a:t>
            </a:r>
            <a:r>
              <a:rPr lang="en-IE" dirty="0" smtClean="0"/>
              <a:t> </a:t>
            </a:r>
            <a:r>
              <a:rPr lang="en-IE" dirty="0" err="1" smtClean="0"/>
              <a:t>freisin</a:t>
            </a:r>
            <a:r>
              <a:rPr lang="en-IE" dirty="0" smtClean="0"/>
              <a:t> </a:t>
            </a:r>
            <a:r>
              <a:rPr lang="en-IE" dirty="0" err="1" smtClean="0"/>
              <a:t>bheith</a:t>
            </a:r>
            <a:r>
              <a:rPr lang="en-IE" dirty="0" smtClean="0"/>
              <a:t> i do </a:t>
            </a:r>
            <a:r>
              <a:rPr lang="en-IE" dirty="0" err="1" smtClean="0"/>
              <a:t>Chríostaí</a:t>
            </a:r>
            <a:r>
              <a:rPr lang="en-IE" dirty="0" smtClean="0"/>
              <a:t> ag an am. </a:t>
            </a:r>
            <a:r>
              <a:rPr lang="en-IE" dirty="0"/>
              <a:t>Rinneadh ___________ </a:t>
            </a:r>
            <a:r>
              <a:rPr lang="en-IE" dirty="0" smtClean="0"/>
              <a:t>mhillteanach ar na Críostaithe - caitheadh isteach </a:t>
            </a:r>
            <a:r>
              <a:rPr lang="en-IE" dirty="0" err="1"/>
              <a:t>sa</a:t>
            </a:r>
            <a:r>
              <a:rPr lang="en-IE" dirty="0"/>
              <a:t> </a:t>
            </a:r>
            <a:r>
              <a:rPr lang="en-IE" dirty="0" err="1" smtClean="0"/>
              <a:t>Cholasaem</a:t>
            </a:r>
            <a:r>
              <a:rPr lang="en-IE" dirty="0" smtClean="0"/>
              <a:t> </a:t>
            </a:r>
            <a:r>
              <a:rPr lang="en-IE" dirty="0"/>
              <a:t>chuig ainmhithe </a:t>
            </a:r>
            <a:r>
              <a:rPr lang="en-IE" dirty="0" smtClean="0"/>
              <a:t>fiáine iad, mar shampla. Níor cuireadh stop leis an reiligiún nua áfach agus bhí a lán </a:t>
            </a:r>
            <a:r>
              <a:rPr lang="en-IE" dirty="0"/>
              <a:t>___________</a:t>
            </a:r>
            <a:r>
              <a:rPr lang="en-IE" dirty="0" smtClean="0"/>
              <a:t> ann le linn an ama sin. D’athraigh reiligiún na hImpireachta nuair a d’iompaigh </a:t>
            </a:r>
            <a:r>
              <a:rPr lang="en-IE" dirty="0"/>
              <a:t>___________ </a:t>
            </a:r>
            <a:r>
              <a:rPr lang="en-IE" dirty="0" err="1" smtClean="0"/>
              <a:t>Constaintín</a:t>
            </a:r>
            <a:r>
              <a:rPr lang="en-IE" dirty="0" smtClean="0"/>
              <a:t> ina Chríostaí.  </a:t>
            </a:r>
          </a:p>
          <a:p>
            <a:endParaRPr lang="en-IE" sz="1400" dirty="0" smtClean="0"/>
          </a:p>
        </p:txBody>
      </p:sp>
      <p:sp>
        <p:nvSpPr>
          <p:cNvPr id="15" name="Title 1"/>
          <p:cNvSpPr txBox="1">
            <a:spLocks/>
          </p:cNvSpPr>
          <p:nvPr/>
        </p:nvSpPr>
        <p:spPr>
          <a:xfrm>
            <a:off x="86305"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a:t>
            </a:r>
            <a:r>
              <a:rPr lang="en-IE" sz="2800" b="1" dirty="0" err="1" smtClean="0"/>
              <a:t>tSean-Róimh</a:t>
            </a:r>
            <a:r>
              <a:rPr lang="en-IE" sz="2800" b="1" dirty="0" smtClean="0"/>
              <a:t>				</a:t>
            </a:r>
            <a:r>
              <a:rPr lang="en-IE" sz="2800" b="1" dirty="0"/>
              <a:t> </a:t>
            </a:r>
            <a:r>
              <a:rPr lang="en-IE" sz="1600" b="1" dirty="0" smtClean="0"/>
              <a:t>Stór focal 6</a:t>
            </a:r>
            <a:endParaRPr lang="ga-IE" sz="1600" b="1" dirty="0"/>
          </a:p>
        </p:txBody>
      </p:sp>
      <p:sp>
        <p:nvSpPr>
          <p:cNvPr id="2" name="Rounded Rectangle 1"/>
          <p:cNvSpPr/>
          <p:nvPr/>
        </p:nvSpPr>
        <p:spPr>
          <a:xfrm>
            <a:off x="1219200" y="1447800"/>
            <a:ext cx="4114800" cy="1447800"/>
          </a:xfrm>
          <a:prstGeom prst="roundRect">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an </a:t>
            </a:r>
            <a:r>
              <a:rPr lang="en-IE" dirty="0" smtClean="0">
                <a:solidFill>
                  <a:schemeClr val="tx1"/>
                </a:solidFill>
              </a:rPr>
              <a:t>Chríostaíocht       an </a:t>
            </a:r>
            <a:r>
              <a:rPr lang="en-IE" dirty="0">
                <a:solidFill>
                  <a:schemeClr val="tx1"/>
                </a:solidFill>
              </a:rPr>
              <a:t>tImpire </a:t>
            </a:r>
          </a:p>
          <a:p>
            <a:pPr algn="ctr"/>
            <a:r>
              <a:rPr lang="en-IE" dirty="0" smtClean="0">
                <a:solidFill>
                  <a:schemeClr val="tx1"/>
                </a:solidFill>
              </a:rPr>
              <a:t>mairtíreach</a:t>
            </a:r>
            <a:endParaRPr lang="en-IE" dirty="0">
              <a:solidFill>
                <a:schemeClr val="tx1"/>
              </a:solidFill>
            </a:endParaRPr>
          </a:p>
          <a:p>
            <a:pPr algn="ctr"/>
            <a:r>
              <a:rPr lang="en-IE" dirty="0" smtClean="0">
                <a:solidFill>
                  <a:schemeClr val="tx1"/>
                </a:solidFill>
              </a:rPr>
              <a:t>	</a:t>
            </a:r>
            <a:r>
              <a:rPr lang="en-IE" dirty="0" err="1" smtClean="0">
                <a:solidFill>
                  <a:schemeClr val="tx1"/>
                </a:solidFill>
              </a:rPr>
              <a:t>D’adhair</a:t>
            </a:r>
            <a:r>
              <a:rPr lang="en-IE" dirty="0" smtClean="0">
                <a:solidFill>
                  <a:schemeClr val="tx1"/>
                </a:solidFill>
              </a:rPr>
              <a:t>    géarleanúint	</a:t>
            </a:r>
            <a:endParaRPr lang="en-IE" dirty="0">
              <a:solidFill>
                <a:schemeClr val="tx1"/>
              </a:solidFill>
            </a:endParaRPr>
          </a:p>
        </p:txBody>
      </p:sp>
    </p:spTree>
    <p:extLst>
      <p:ext uri="{BB962C8B-B14F-4D97-AF65-F5344CB8AC3E}">
        <p14:creationId xmlns:p14="http://schemas.microsoft.com/office/powerpoint/2010/main" val="3977312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flipV="1">
            <a:off x="190500" y="685800"/>
            <a:ext cx="4572000" cy="45719"/>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TextBox 1"/>
          <p:cNvSpPr txBox="1"/>
          <p:nvPr/>
        </p:nvSpPr>
        <p:spPr>
          <a:xfrm>
            <a:off x="152398" y="849384"/>
            <a:ext cx="6172200" cy="338554"/>
          </a:xfrm>
          <a:prstGeom prst="rect">
            <a:avLst/>
          </a:prstGeom>
          <a:noFill/>
        </p:spPr>
        <p:txBody>
          <a:bodyPr wrap="square" rtlCol="0">
            <a:spAutoFit/>
          </a:bodyPr>
          <a:lstStyle/>
          <a:p>
            <a:pPr algn="just"/>
            <a:r>
              <a:rPr lang="en-IE" sz="1600" dirty="0" smtClean="0"/>
              <a:t>Cluiche: an stór focal a bhaineann leis an </a:t>
            </a:r>
            <a:r>
              <a:rPr lang="en-IE" sz="1600" dirty="0" err="1" smtClean="0"/>
              <a:t>tSean</a:t>
            </a:r>
            <a:r>
              <a:rPr lang="en-IE" sz="1600" dirty="0" smtClean="0"/>
              <a:t>-Róimh.</a:t>
            </a:r>
            <a:endParaRPr lang="en-IE" sz="1600" dirty="0"/>
          </a:p>
        </p:txBody>
      </p:sp>
      <p:sp>
        <p:nvSpPr>
          <p:cNvPr id="36" name="Rectangle 35"/>
          <p:cNvSpPr/>
          <p:nvPr/>
        </p:nvSpPr>
        <p:spPr>
          <a:xfrm>
            <a:off x="5472153" y="141798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Cad a dhéanann </a:t>
            </a:r>
            <a:r>
              <a:rPr lang="en-IE" sz="1400" b="1" dirty="0" smtClean="0">
                <a:solidFill>
                  <a:schemeClr val="tx1"/>
                </a:solidFill>
              </a:rPr>
              <a:t>carbadóir</a:t>
            </a:r>
            <a:r>
              <a:rPr lang="en-IE" dirty="0" smtClean="0">
                <a:solidFill>
                  <a:schemeClr val="tx1"/>
                </a:solidFill>
              </a:rPr>
              <a:t>?</a:t>
            </a:r>
            <a:endParaRPr lang="en-IE" dirty="0">
              <a:solidFill>
                <a:schemeClr val="tx1"/>
              </a:solidFill>
            </a:endParaRPr>
          </a:p>
        </p:txBody>
      </p:sp>
      <p:sp>
        <p:nvSpPr>
          <p:cNvPr id="37" name="Rectangle 36"/>
          <p:cNvSpPr/>
          <p:nvPr/>
        </p:nvSpPr>
        <p:spPr>
          <a:xfrm>
            <a:off x="2861475" y="5388996"/>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Cad é seo?</a:t>
            </a:r>
          </a:p>
          <a:p>
            <a:pPr algn="ctr"/>
            <a:endParaRPr lang="en-IE" dirty="0">
              <a:solidFill>
                <a:schemeClr val="tx1"/>
              </a:solidFill>
            </a:endParaRPr>
          </a:p>
          <a:p>
            <a:pPr algn="ctr"/>
            <a:endParaRPr lang="en-IE" dirty="0" smtClean="0">
              <a:solidFill>
                <a:schemeClr val="tx1"/>
              </a:solidFill>
            </a:endParaRPr>
          </a:p>
        </p:txBody>
      </p:sp>
      <p:sp>
        <p:nvSpPr>
          <p:cNvPr id="38" name="Rectangle 37"/>
          <p:cNvSpPr/>
          <p:nvPr/>
        </p:nvSpPr>
        <p:spPr>
          <a:xfrm>
            <a:off x="2850211" y="141798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Cad é seo?</a:t>
            </a:r>
          </a:p>
          <a:p>
            <a:pPr algn="ctr"/>
            <a:endParaRPr lang="en-IE" dirty="0">
              <a:solidFill>
                <a:schemeClr val="tx1"/>
              </a:solidFill>
            </a:endParaRPr>
          </a:p>
          <a:p>
            <a:pPr algn="ctr"/>
            <a:endParaRPr lang="en-IE" dirty="0">
              <a:solidFill>
                <a:schemeClr val="tx1"/>
              </a:solidFill>
            </a:endParaRPr>
          </a:p>
        </p:txBody>
      </p:sp>
      <p:sp>
        <p:nvSpPr>
          <p:cNvPr id="39" name="Rectangle 38"/>
          <p:cNvSpPr/>
          <p:nvPr/>
        </p:nvSpPr>
        <p:spPr>
          <a:xfrm>
            <a:off x="1532614" y="141798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Cuir san iolra:</a:t>
            </a:r>
          </a:p>
          <a:p>
            <a:pPr algn="ctr"/>
            <a:r>
              <a:rPr lang="en-IE" sz="1400" b="1" i="1" dirty="0" smtClean="0">
                <a:solidFill>
                  <a:schemeClr val="tx1"/>
                </a:solidFill>
              </a:rPr>
              <a:t>ceannaí</a:t>
            </a:r>
            <a:endParaRPr lang="en-IE" sz="1400" b="1" i="1" dirty="0">
              <a:solidFill>
                <a:schemeClr val="tx1"/>
              </a:solidFill>
            </a:endParaRPr>
          </a:p>
        </p:txBody>
      </p:sp>
      <p:sp>
        <p:nvSpPr>
          <p:cNvPr id="40" name="Rectangle 39"/>
          <p:cNvSpPr/>
          <p:nvPr/>
        </p:nvSpPr>
        <p:spPr>
          <a:xfrm>
            <a:off x="215017" y="1414338"/>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smtClean="0">
              <a:solidFill>
                <a:schemeClr val="tx1"/>
              </a:solidFill>
            </a:endParaRPr>
          </a:p>
          <a:p>
            <a:pPr algn="ctr"/>
            <a:r>
              <a:rPr lang="en-IE" dirty="0" smtClean="0">
                <a:solidFill>
                  <a:schemeClr val="tx1"/>
                </a:solidFill>
              </a:rPr>
              <a:t>Tosaigh</a:t>
            </a:r>
            <a:endParaRPr lang="en-IE" dirty="0">
              <a:solidFill>
                <a:schemeClr val="tx1"/>
              </a:solidFill>
            </a:endParaRPr>
          </a:p>
        </p:txBody>
      </p:sp>
      <p:sp>
        <p:nvSpPr>
          <p:cNvPr id="41" name="Rectangle 40"/>
          <p:cNvSpPr/>
          <p:nvPr/>
        </p:nvSpPr>
        <p:spPr>
          <a:xfrm>
            <a:off x="5485405" y="2417859"/>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Mínigh an focal:</a:t>
            </a:r>
          </a:p>
          <a:p>
            <a:pPr algn="ctr"/>
            <a:r>
              <a:rPr lang="en-IE" sz="1400" b="1" i="1" dirty="0" smtClean="0">
                <a:solidFill>
                  <a:schemeClr val="tx1"/>
                </a:solidFill>
              </a:rPr>
              <a:t>catacóm</a:t>
            </a:r>
            <a:endParaRPr lang="en-IE" sz="1400" b="1" i="1" dirty="0">
              <a:solidFill>
                <a:schemeClr val="tx1"/>
              </a:solidFill>
            </a:endParaRPr>
          </a:p>
        </p:txBody>
      </p:sp>
      <p:sp>
        <p:nvSpPr>
          <p:cNvPr id="42" name="Rectangle 41"/>
          <p:cNvSpPr/>
          <p:nvPr/>
        </p:nvSpPr>
        <p:spPr>
          <a:xfrm>
            <a:off x="215017" y="3408459"/>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Cad é seo:</a:t>
            </a:r>
          </a:p>
          <a:p>
            <a:pPr algn="ctr"/>
            <a:endParaRPr lang="en-IE" dirty="0" smtClean="0">
              <a:solidFill>
                <a:schemeClr val="tx1"/>
              </a:solidFill>
            </a:endParaRPr>
          </a:p>
          <a:p>
            <a:pPr algn="ctr"/>
            <a:endParaRPr lang="en-IE" dirty="0">
              <a:solidFill>
                <a:schemeClr val="tx1"/>
              </a:solidFill>
            </a:endParaRPr>
          </a:p>
        </p:txBody>
      </p:sp>
      <p:sp>
        <p:nvSpPr>
          <p:cNvPr id="43" name="Rectangle 42"/>
          <p:cNvSpPr/>
          <p:nvPr/>
        </p:nvSpPr>
        <p:spPr>
          <a:xfrm>
            <a:off x="1532613" y="3408459"/>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Tabhair sainmhíniú ar:</a:t>
            </a:r>
          </a:p>
          <a:p>
            <a:pPr algn="ctr"/>
            <a:r>
              <a:rPr lang="en-IE" sz="1400" b="1" dirty="0" smtClean="0">
                <a:solidFill>
                  <a:schemeClr val="tx1"/>
                </a:solidFill>
              </a:rPr>
              <a:t>séarachas</a:t>
            </a:r>
            <a:endParaRPr lang="en-IE" sz="1400" b="1" dirty="0">
              <a:solidFill>
                <a:schemeClr val="tx1"/>
              </a:solidFill>
            </a:endParaRPr>
          </a:p>
        </p:txBody>
      </p:sp>
      <p:sp>
        <p:nvSpPr>
          <p:cNvPr id="44" name="Rectangle 43"/>
          <p:cNvSpPr/>
          <p:nvPr/>
        </p:nvSpPr>
        <p:spPr>
          <a:xfrm>
            <a:off x="5485405" y="3408459"/>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Cad é seo?</a:t>
            </a:r>
          </a:p>
          <a:p>
            <a:pPr algn="ctr"/>
            <a:endParaRPr lang="en-IE" dirty="0">
              <a:solidFill>
                <a:schemeClr val="tx1"/>
              </a:solidFill>
            </a:endParaRPr>
          </a:p>
          <a:p>
            <a:pPr algn="ctr"/>
            <a:endParaRPr lang="en-IE" dirty="0">
              <a:solidFill>
                <a:schemeClr val="tx1"/>
              </a:solidFill>
            </a:endParaRPr>
          </a:p>
        </p:txBody>
      </p:sp>
      <p:sp>
        <p:nvSpPr>
          <p:cNvPr id="45" name="Rectangle 44"/>
          <p:cNvSpPr/>
          <p:nvPr/>
        </p:nvSpPr>
        <p:spPr>
          <a:xfrm>
            <a:off x="2850211" y="3408459"/>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Cad is brí le:</a:t>
            </a:r>
          </a:p>
          <a:p>
            <a:pPr algn="ctr"/>
            <a:r>
              <a:rPr lang="en-IE" sz="1400" b="1" dirty="0" smtClean="0">
                <a:solidFill>
                  <a:schemeClr val="tx1"/>
                </a:solidFill>
              </a:rPr>
              <a:t>saoránach</a:t>
            </a:r>
          </a:p>
          <a:p>
            <a:pPr algn="ctr"/>
            <a:endParaRPr lang="en-IE" dirty="0" smtClean="0">
              <a:solidFill>
                <a:schemeClr val="tx1"/>
              </a:solidFill>
            </a:endParaRPr>
          </a:p>
        </p:txBody>
      </p:sp>
      <p:sp>
        <p:nvSpPr>
          <p:cNvPr id="46" name="Rectangle 45"/>
          <p:cNvSpPr/>
          <p:nvPr/>
        </p:nvSpPr>
        <p:spPr>
          <a:xfrm>
            <a:off x="4145942" y="141798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Críochnaigh an focal:</a:t>
            </a:r>
          </a:p>
          <a:p>
            <a:pPr algn="ctr"/>
            <a:r>
              <a:rPr lang="en-IE" sz="1400" b="1" i="1" dirty="0" err="1" smtClean="0">
                <a:solidFill>
                  <a:schemeClr val="tx1"/>
                </a:solidFill>
              </a:rPr>
              <a:t>dúsh</a:t>
            </a:r>
            <a:r>
              <a:rPr lang="en-IE" sz="1400" b="1" i="1" dirty="0" smtClean="0">
                <a:solidFill>
                  <a:schemeClr val="tx1"/>
                </a:solidFill>
              </a:rPr>
              <a:t>___</a:t>
            </a:r>
            <a:endParaRPr lang="en-IE" sz="1400" b="1" i="1" dirty="0">
              <a:solidFill>
                <a:schemeClr val="tx1"/>
              </a:solidFill>
            </a:endParaRPr>
          </a:p>
        </p:txBody>
      </p:sp>
      <p:sp>
        <p:nvSpPr>
          <p:cNvPr id="47" name="Rectangle 46"/>
          <p:cNvSpPr/>
          <p:nvPr/>
        </p:nvSpPr>
        <p:spPr>
          <a:xfrm>
            <a:off x="1543878" y="5388996"/>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Ar mhaith leat bheith </a:t>
            </a:r>
            <a:r>
              <a:rPr lang="en-IE" sz="1400" b="1" dirty="0" smtClean="0">
                <a:solidFill>
                  <a:schemeClr val="tx1"/>
                </a:solidFill>
              </a:rPr>
              <a:t>i  do ghliaire</a:t>
            </a:r>
            <a:r>
              <a:rPr lang="en-IE" dirty="0" smtClean="0">
                <a:solidFill>
                  <a:schemeClr val="tx1"/>
                </a:solidFill>
              </a:rPr>
              <a:t>?</a:t>
            </a:r>
            <a:endParaRPr lang="en-IE" dirty="0">
              <a:solidFill>
                <a:schemeClr val="tx1"/>
              </a:solidFill>
            </a:endParaRPr>
          </a:p>
        </p:txBody>
      </p:sp>
      <p:sp>
        <p:nvSpPr>
          <p:cNvPr id="48" name="Rectangle 47"/>
          <p:cNvSpPr/>
          <p:nvPr/>
        </p:nvSpPr>
        <p:spPr>
          <a:xfrm>
            <a:off x="215017" y="539032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Mínigh an focal:</a:t>
            </a:r>
          </a:p>
          <a:p>
            <a:pPr algn="ctr"/>
            <a:r>
              <a:rPr lang="en-IE" sz="1400" b="1" i="1" dirty="0" smtClean="0">
                <a:solidFill>
                  <a:schemeClr val="tx1"/>
                </a:solidFill>
              </a:rPr>
              <a:t>géarleanúint</a:t>
            </a:r>
            <a:endParaRPr lang="en-IE" sz="1400" b="1" i="1" dirty="0">
              <a:solidFill>
                <a:schemeClr val="tx1"/>
              </a:solidFill>
            </a:endParaRPr>
          </a:p>
        </p:txBody>
      </p:sp>
      <p:sp>
        <p:nvSpPr>
          <p:cNvPr id="49" name="Rectangle 48"/>
          <p:cNvSpPr/>
          <p:nvPr/>
        </p:nvSpPr>
        <p:spPr>
          <a:xfrm>
            <a:off x="215017" y="4399059"/>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Cuir san iolra:</a:t>
            </a:r>
          </a:p>
          <a:p>
            <a:pPr algn="ctr"/>
            <a:r>
              <a:rPr lang="en-IE" sz="1400" b="1" i="1" dirty="0" smtClean="0">
                <a:solidFill>
                  <a:schemeClr val="tx1"/>
                </a:solidFill>
              </a:rPr>
              <a:t>mairtíreach</a:t>
            </a:r>
            <a:endParaRPr lang="en-IE" sz="1400" b="1" i="1" dirty="0">
              <a:solidFill>
                <a:schemeClr val="tx1"/>
              </a:solidFill>
            </a:endParaRPr>
          </a:p>
        </p:txBody>
      </p:sp>
      <p:sp>
        <p:nvSpPr>
          <p:cNvPr id="50" name="Rectangle 49"/>
          <p:cNvSpPr/>
          <p:nvPr/>
        </p:nvSpPr>
        <p:spPr>
          <a:xfrm>
            <a:off x="4154556" y="3408459"/>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Cuir an focal</a:t>
            </a:r>
          </a:p>
          <a:p>
            <a:pPr algn="ctr"/>
            <a:r>
              <a:rPr lang="en-IE" dirty="0" smtClean="0">
                <a:solidFill>
                  <a:schemeClr val="tx1"/>
                </a:solidFill>
              </a:rPr>
              <a:t>san iolra</a:t>
            </a:r>
            <a:endParaRPr lang="en-IE" dirty="0">
              <a:solidFill>
                <a:schemeClr val="tx1"/>
              </a:solidFill>
            </a:endParaRPr>
          </a:p>
        </p:txBody>
      </p:sp>
      <p:sp>
        <p:nvSpPr>
          <p:cNvPr id="51" name="Rectangle 50"/>
          <p:cNvSpPr/>
          <p:nvPr/>
        </p:nvSpPr>
        <p:spPr>
          <a:xfrm>
            <a:off x="4190999" y="5388996"/>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Cuir an focal</a:t>
            </a:r>
          </a:p>
          <a:p>
            <a:pPr algn="ctr"/>
            <a:r>
              <a:rPr lang="en-IE" dirty="0">
                <a:solidFill>
                  <a:schemeClr val="tx1"/>
                </a:solidFill>
              </a:rPr>
              <a:t>san iolra</a:t>
            </a:r>
          </a:p>
        </p:txBody>
      </p:sp>
      <p:sp>
        <p:nvSpPr>
          <p:cNvPr id="52" name="Rectangle 51"/>
          <p:cNvSpPr/>
          <p:nvPr/>
        </p:nvSpPr>
        <p:spPr>
          <a:xfrm>
            <a:off x="4192324" y="737152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Cuir san iolra:</a:t>
            </a:r>
          </a:p>
          <a:p>
            <a:pPr algn="ctr"/>
            <a:r>
              <a:rPr lang="en-IE" sz="1400" b="1" i="1" dirty="0" smtClean="0">
                <a:solidFill>
                  <a:schemeClr val="tx1"/>
                </a:solidFill>
              </a:rPr>
              <a:t>péarla</a:t>
            </a:r>
            <a:endParaRPr lang="en-IE" sz="1400" b="1" i="1" dirty="0">
              <a:solidFill>
                <a:schemeClr val="tx1"/>
              </a:solidFill>
            </a:endParaRPr>
          </a:p>
        </p:txBody>
      </p:sp>
      <p:sp>
        <p:nvSpPr>
          <p:cNvPr id="53" name="Rectangle 52"/>
          <p:cNvSpPr/>
          <p:nvPr/>
        </p:nvSpPr>
        <p:spPr>
          <a:xfrm>
            <a:off x="5509921" y="638092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Ainmnigh Impire</a:t>
            </a:r>
            <a:endParaRPr lang="en-IE" dirty="0">
              <a:solidFill>
                <a:schemeClr val="tx1"/>
              </a:solidFill>
            </a:endParaRPr>
          </a:p>
        </p:txBody>
      </p:sp>
      <p:sp>
        <p:nvSpPr>
          <p:cNvPr id="54" name="Rectangle 53"/>
          <p:cNvSpPr/>
          <p:nvPr/>
        </p:nvSpPr>
        <p:spPr>
          <a:xfrm>
            <a:off x="5508596" y="539032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Críochnaigh an focal:</a:t>
            </a:r>
          </a:p>
          <a:p>
            <a:pPr algn="ctr"/>
            <a:r>
              <a:rPr lang="en-IE" sz="1400" b="1" i="1" dirty="0" err="1" smtClean="0">
                <a:solidFill>
                  <a:schemeClr val="tx1"/>
                </a:solidFill>
              </a:rPr>
              <a:t>stroi</a:t>
            </a:r>
            <a:r>
              <a:rPr lang="en-IE" sz="1400" b="1" i="1" dirty="0" smtClean="0">
                <a:solidFill>
                  <a:schemeClr val="tx1"/>
                </a:solidFill>
              </a:rPr>
              <a:t>___</a:t>
            </a:r>
            <a:endParaRPr lang="en-IE" sz="1400" b="1" i="1" dirty="0">
              <a:solidFill>
                <a:schemeClr val="tx1"/>
              </a:solidFill>
            </a:endParaRPr>
          </a:p>
        </p:txBody>
      </p:sp>
      <p:sp>
        <p:nvSpPr>
          <p:cNvPr id="55" name="Rectangle 54"/>
          <p:cNvSpPr/>
          <p:nvPr/>
        </p:nvSpPr>
        <p:spPr>
          <a:xfrm>
            <a:off x="5509921" y="737152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Liostaigh bia na Rómhánach</a:t>
            </a:r>
            <a:endParaRPr lang="en-IE" dirty="0">
              <a:solidFill>
                <a:schemeClr val="tx1"/>
              </a:solidFill>
            </a:endParaRPr>
          </a:p>
        </p:txBody>
      </p:sp>
      <p:sp>
        <p:nvSpPr>
          <p:cNvPr id="56" name="Rectangle 55"/>
          <p:cNvSpPr/>
          <p:nvPr/>
        </p:nvSpPr>
        <p:spPr>
          <a:xfrm>
            <a:off x="233734" y="737152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An </a:t>
            </a:r>
            <a:r>
              <a:rPr lang="en-IE" smtClean="0">
                <a:solidFill>
                  <a:schemeClr val="tx1"/>
                </a:solidFill>
              </a:rPr>
              <a:t>chríoch</a:t>
            </a:r>
            <a:endParaRPr lang="en-IE" dirty="0" smtClean="0">
              <a:solidFill>
                <a:schemeClr val="tx1"/>
              </a:solidFill>
            </a:endParaRPr>
          </a:p>
          <a:p>
            <a:pPr algn="ctr"/>
            <a:endParaRPr lang="en-IE" dirty="0">
              <a:solidFill>
                <a:schemeClr val="tx1"/>
              </a:solidFill>
            </a:endParaRPr>
          </a:p>
          <a:p>
            <a:pPr algn="ctr"/>
            <a:endParaRPr lang="en-IE" dirty="0">
              <a:solidFill>
                <a:schemeClr val="tx1"/>
              </a:solidFill>
            </a:endParaRPr>
          </a:p>
        </p:txBody>
      </p:sp>
      <p:sp>
        <p:nvSpPr>
          <p:cNvPr id="57" name="Rectangle 56"/>
          <p:cNvSpPr/>
          <p:nvPr/>
        </p:nvSpPr>
        <p:spPr>
          <a:xfrm>
            <a:off x="1555805" y="737152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Cad é seo?</a:t>
            </a:r>
          </a:p>
          <a:p>
            <a:pPr algn="ctr"/>
            <a:endParaRPr lang="en-IE" dirty="0">
              <a:solidFill>
                <a:schemeClr val="tx1"/>
              </a:solidFill>
            </a:endParaRPr>
          </a:p>
          <a:p>
            <a:pPr algn="ctr"/>
            <a:endParaRPr lang="en-IE" dirty="0">
              <a:solidFill>
                <a:schemeClr val="tx1"/>
              </a:solidFill>
            </a:endParaRPr>
          </a:p>
        </p:txBody>
      </p:sp>
      <p:sp>
        <p:nvSpPr>
          <p:cNvPr id="58" name="Rectangle 57"/>
          <p:cNvSpPr/>
          <p:nvPr/>
        </p:nvSpPr>
        <p:spPr>
          <a:xfrm>
            <a:off x="2873402" y="737152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Mínigh:</a:t>
            </a:r>
          </a:p>
          <a:p>
            <a:pPr algn="ctr"/>
            <a:r>
              <a:rPr lang="en-IE" sz="1300" b="1" dirty="0" err="1" smtClean="0">
                <a:solidFill>
                  <a:schemeClr val="tx1"/>
                </a:solidFill>
              </a:rPr>
              <a:t>adhair</a:t>
            </a:r>
            <a:endParaRPr lang="en-IE" sz="1300" b="1" dirty="0">
              <a:solidFill>
                <a:schemeClr val="tx1"/>
              </a:solidFill>
            </a:endParaRPr>
          </a:p>
        </p:txBody>
      </p:sp>
      <p:pic>
        <p:nvPicPr>
          <p:cNvPr id="2072" name="Picture 24" descr="http://www.edupic.net/Images/Other/arrow25_green_t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49548">
            <a:off x="604974" y="1393749"/>
            <a:ext cx="575116" cy="5652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a:off x="5056013" y="3907735"/>
            <a:ext cx="40752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8" name="Straight Arrow Connector 67"/>
          <p:cNvCxnSpPr>
            <a:endCxn id="37" idx="3"/>
          </p:cNvCxnSpPr>
          <p:nvPr/>
        </p:nvCxnSpPr>
        <p:spPr>
          <a:xfrm flipH="1" flipV="1">
            <a:off x="4179072" y="5884296"/>
            <a:ext cx="368884" cy="13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084" name="Picture 36" descr="http://tx.english-ch.com/teacher/sammy/flag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7737531"/>
            <a:ext cx="873737" cy="509400"/>
          </a:xfrm>
          <a:prstGeom prst="rect">
            <a:avLst/>
          </a:prstGeom>
          <a:noFill/>
          <a:extLst>
            <a:ext uri="{909E8E84-426E-40DD-AFC4-6F175D3DCCD1}">
              <a14:hiddenFill xmlns:a14="http://schemas.microsoft.com/office/drawing/2010/main">
                <a:solidFill>
                  <a:srgbClr val="FFFFFF"/>
                </a:solidFill>
              </a14:hiddenFill>
            </a:ext>
          </a:extLst>
        </p:spPr>
      </p:pic>
      <p:sp>
        <p:nvSpPr>
          <p:cNvPr id="60" name="Title 1"/>
          <p:cNvSpPr txBox="1">
            <a:spLocks/>
          </p:cNvSpPr>
          <p:nvPr/>
        </p:nvSpPr>
        <p:spPr>
          <a:xfrm>
            <a:off x="86305"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a:t>
            </a:r>
            <a:r>
              <a:rPr lang="en-IE" sz="2800" b="1" dirty="0" err="1" smtClean="0"/>
              <a:t>tSean-Róimh</a:t>
            </a:r>
            <a:r>
              <a:rPr lang="en-IE" sz="2800" b="1" dirty="0" smtClean="0"/>
              <a:t>				</a:t>
            </a:r>
            <a:r>
              <a:rPr lang="en-IE" sz="2800" b="1" dirty="0"/>
              <a:t> </a:t>
            </a:r>
            <a:r>
              <a:rPr lang="en-IE" sz="1600" b="1" dirty="0" smtClean="0"/>
              <a:t>Stór focal 7</a:t>
            </a:r>
            <a:endParaRPr lang="ga-IE" sz="1600" b="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9009" y="1814899"/>
            <a:ext cx="720000" cy="49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204" y="3750130"/>
            <a:ext cx="310394"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615" y="3740281"/>
            <a:ext cx="720000" cy="5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2200" y="5715000"/>
            <a:ext cx="720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6400" y="7737531"/>
            <a:ext cx="1066800" cy="54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044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832" y="871330"/>
            <a:ext cx="6172200" cy="8771632"/>
          </a:xfrm>
          <a:prstGeom prst="rect">
            <a:avLst/>
          </a:prstGeom>
          <a:noFill/>
        </p:spPr>
        <p:txBody>
          <a:bodyPr wrap="square" rtlCol="0">
            <a:spAutoFit/>
          </a:bodyPr>
          <a:lstStyle/>
          <a:p>
            <a:pPr algn="just"/>
            <a:r>
              <a:rPr lang="en-IE" sz="1200" b="1" dirty="0" smtClean="0"/>
              <a:t>Stór focal 1</a:t>
            </a:r>
          </a:p>
          <a:p>
            <a:pPr marL="171450" indent="-171450" algn="just">
              <a:buFont typeface="Arial" pitchFamily="34" charset="0"/>
              <a:buChar char="•"/>
            </a:pPr>
            <a:r>
              <a:rPr lang="en-IE" sz="1200" dirty="0" smtClean="0"/>
              <a:t>Iarr ar gach beirt na téarmaí ar an </a:t>
            </a:r>
            <a:r>
              <a:rPr lang="en-IE" sz="1200" dirty="0" err="1" smtClean="0"/>
              <a:t>sleamhnán</a:t>
            </a:r>
            <a:r>
              <a:rPr lang="en-IE" sz="1200" dirty="0" smtClean="0"/>
              <a:t> a phlé le chéile. Pléigh féin na téarmaí ansin leis an rang ar fad. </a:t>
            </a:r>
          </a:p>
          <a:p>
            <a:pPr algn="just"/>
            <a:endParaRPr lang="en-IE" sz="1200" dirty="0" smtClean="0"/>
          </a:p>
          <a:p>
            <a:pPr algn="just"/>
            <a:r>
              <a:rPr lang="en-IE" sz="1200" b="1" dirty="0"/>
              <a:t>Stór focal </a:t>
            </a:r>
            <a:r>
              <a:rPr lang="en-IE" sz="1200" b="1" dirty="0" smtClean="0"/>
              <a:t>2</a:t>
            </a:r>
            <a:endParaRPr lang="en-IE" sz="1200" b="1" dirty="0"/>
          </a:p>
          <a:p>
            <a:pPr marL="171450" indent="-171450" algn="just">
              <a:buFont typeface="Arial" pitchFamily="34" charset="0"/>
              <a:buChar char="•"/>
            </a:pPr>
            <a:r>
              <a:rPr lang="en-IE" sz="1200" dirty="0" smtClean="0"/>
              <a:t>Bíodh ar a laghad cóip amháin den sleamhnán seo idir gach beirt.</a:t>
            </a:r>
          </a:p>
          <a:p>
            <a:pPr marL="171450" indent="-171450" algn="just">
              <a:buFont typeface="Arial" pitchFamily="34" charset="0"/>
              <a:buChar char="•"/>
            </a:pPr>
            <a:r>
              <a:rPr lang="en-IE" sz="1200" dirty="0" smtClean="0"/>
              <a:t>Bíodh sleamhnán </a:t>
            </a:r>
            <a:r>
              <a:rPr lang="en-IE" sz="1200" b="1" dirty="0"/>
              <a:t>Stór focal </a:t>
            </a:r>
            <a:r>
              <a:rPr lang="en-IE" sz="1200" b="1" dirty="0" smtClean="0"/>
              <a:t>1 </a:t>
            </a:r>
            <a:r>
              <a:rPr lang="en-IE" sz="1200" dirty="0" smtClean="0"/>
              <a:t>ar osteilgeoir agat. </a:t>
            </a:r>
          </a:p>
          <a:p>
            <a:pPr marL="171450" indent="-171450" algn="just">
              <a:buFont typeface="Arial" pitchFamily="34" charset="0"/>
              <a:buChar char="•"/>
            </a:pPr>
            <a:r>
              <a:rPr lang="en-IE" sz="1200" dirty="0" smtClean="0"/>
              <a:t>Iarr </a:t>
            </a:r>
            <a:r>
              <a:rPr lang="en-IE" sz="1200" dirty="0"/>
              <a:t>ar gach beirt </a:t>
            </a:r>
            <a:r>
              <a:rPr lang="en-IE" sz="1200" dirty="0" smtClean="0"/>
              <a:t>na nithe ón gcéad sleamhnán a mharcáil ar an bpictiúr atá ar an sleamhnán seo.</a:t>
            </a:r>
          </a:p>
          <a:p>
            <a:pPr marL="171450" indent="-171450" algn="just">
              <a:buFont typeface="Arial" pitchFamily="34" charset="0"/>
              <a:buChar char="•"/>
            </a:pPr>
            <a:r>
              <a:rPr lang="en-IE" sz="1200" dirty="0" smtClean="0"/>
              <a:t>Ní bheidh gach ní le feiceáil sa phictiúr agus beidh cuid eile i bhfolach sa phictiúr. </a:t>
            </a:r>
          </a:p>
          <a:p>
            <a:pPr marL="171450" indent="-171450" algn="just">
              <a:buFont typeface="Arial" pitchFamily="34" charset="0"/>
              <a:buChar char="•"/>
            </a:pPr>
            <a:r>
              <a:rPr lang="en-IE" sz="1200" dirty="0" smtClean="0"/>
              <a:t>Pléigh </a:t>
            </a:r>
            <a:r>
              <a:rPr lang="en-IE" sz="1200" dirty="0"/>
              <a:t>féin </a:t>
            </a:r>
            <a:r>
              <a:rPr lang="en-IE" sz="1200" dirty="0" smtClean="0"/>
              <a:t>an pictiúr </a:t>
            </a:r>
            <a:r>
              <a:rPr lang="en-IE" sz="1200" dirty="0"/>
              <a:t>ansin leis an rang ar </a:t>
            </a:r>
            <a:r>
              <a:rPr lang="en-IE" sz="1200" dirty="0" smtClean="0"/>
              <a:t>fad. Déan iarracht an oiread eolais agus is féidir a fháil ó na daltaí féin faoi cad atá sa phictiúr. </a:t>
            </a:r>
            <a:endParaRPr lang="en-IE" sz="1200" dirty="0"/>
          </a:p>
          <a:p>
            <a:pPr algn="just"/>
            <a:endParaRPr lang="en-IE" sz="1200" dirty="0" smtClean="0"/>
          </a:p>
          <a:p>
            <a:pPr algn="just"/>
            <a:r>
              <a:rPr lang="en-IE" sz="1200" b="1" dirty="0"/>
              <a:t>Stór focal </a:t>
            </a:r>
            <a:r>
              <a:rPr lang="en-IE" sz="1200" b="1" dirty="0" smtClean="0"/>
              <a:t>1 agus 2 – freagraí </a:t>
            </a:r>
          </a:p>
          <a:p>
            <a:pPr algn="just"/>
            <a:endParaRPr lang="en-IE" sz="1200" b="1" dirty="0"/>
          </a:p>
          <a:p>
            <a:pPr algn="just"/>
            <a:endParaRPr lang="en-IE" sz="1200" b="1" dirty="0" smtClean="0"/>
          </a:p>
          <a:p>
            <a:pPr algn="just"/>
            <a:endParaRPr lang="en-IE" sz="1200" b="1" dirty="0"/>
          </a:p>
          <a:p>
            <a:pPr algn="just"/>
            <a:endParaRPr lang="en-IE" sz="1200" b="1" dirty="0" smtClean="0"/>
          </a:p>
          <a:p>
            <a:pPr algn="just"/>
            <a:endParaRPr lang="en-IE" sz="1200" b="1" dirty="0"/>
          </a:p>
          <a:p>
            <a:pPr algn="just"/>
            <a:endParaRPr lang="en-IE" sz="1200" b="1" dirty="0" smtClean="0"/>
          </a:p>
          <a:p>
            <a:pPr algn="just"/>
            <a:endParaRPr lang="en-IE" sz="1200" b="1" dirty="0"/>
          </a:p>
          <a:p>
            <a:pPr algn="just"/>
            <a:endParaRPr lang="en-IE" sz="1200" b="1" dirty="0" smtClean="0"/>
          </a:p>
          <a:p>
            <a:pPr algn="just"/>
            <a:endParaRPr lang="en-IE" sz="1200" b="1" dirty="0"/>
          </a:p>
          <a:p>
            <a:pPr algn="just"/>
            <a:endParaRPr lang="en-IE" sz="1200" b="1" dirty="0" smtClean="0"/>
          </a:p>
          <a:p>
            <a:pPr algn="just"/>
            <a:endParaRPr lang="en-IE" sz="1200" b="1" dirty="0"/>
          </a:p>
          <a:p>
            <a:pPr algn="just"/>
            <a:endParaRPr lang="en-IE" sz="1200" b="1" dirty="0" smtClean="0"/>
          </a:p>
          <a:p>
            <a:pPr algn="just"/>
            <a:endParaRPr lang="en-IE" sz="1200" b="1" dirty="0"/>
          </a:p>
          <a:p>
            <a:pPr algn="just"/>
            <a:endParaRPr lang="en-IE" sz="1200" b="1" dirty="0" smtClean="0"/>
          </a:p>
          <a:p>
            <a:pPr algn="just"/>
            <a:endParaRPr lang="en-IE" sz="1200" b="1" dirty="0"/>
          </a:p>
          <a:p>
            <a:pPr algn="just"/>
            <a:endParaRPr lang="en-IE" sz="1200" b="1" dirty="0" smtClean="0"/>
          </a:p>
          <a:p>
            <a:pPr algn="just"/>
            <a:endParaRPr lang="en-IE" sz="1200" b="1" dirty="0"/>
          </a:p>
          <a:p>
            <a:pPr algn="just"/>
            <a:endParaRPr lang="en-IE" sz="1200" b="1" dirty="0" smtClean="0"/>
          </a:p>
          <a:p>
            <a:pPr algn="just"/>
            <a:endParaRPr lang="en-IE" sz="1200" b="1" dirty="0"/>
          </a:p>
          <a:p>
            <a:pPr algn="just"/>
            <a:endParaRPr lang="en-IE" sz="1200" b="1" dirty="0" smtClean="0"/>
          </a:p>
          <a:p>
            <a:pPr algn="just"/>
            <a:endParaRPr lang="en-IE" sz="1200" b="1" dirty="0"/>
          </a:p>
          <a:p>
            <a:pPr algn="just"/>
            <a:endParaRPr lang="en-IE" sz="1200" b="1" dirty="0"/>
          </a:p>
          <a:p>
            <a:pPr algn="just"/>
            <a:endParaRPr lang="en-IE" sz="1200" dirty="0"/>
          </a:p>
          <a:p>
            <a:pPr algn="just"/>
            <a:endParaRPr lang="en-IE" sz="1200" b="1" dirty="0" smtClean="0"/>
          </a:p>
          <a:p>
            <a:pPr marL="171450" indent="-171450" algn="just">
              <a:buFont typeface="Arial" pitchFamily="34" charset="0"/>
              <a:buChar char="•"/>
            </a:pPr>
            <a:r>
              <a:rPr lang="en-IE" sz="1200" dirty="0" smtClean="0"/>
              <a:t>Níl an t-</a:t>
            </a:r>
            <a:r>
              <a:rPr lang="en-IE" sz="1200" dirty="0" err="1" smtClean="0"/>
              <a:t>uiscerian</a:t>
            </a:r>
            <a:r>
              <a:rPr lang="en-IE" sz="1200" dirty="0" smtClean="0"/>
              <a:t> </a:t>
            </a:r>
            <a:r>
              <a:rPr lang="en-IE" sz="1200" dirty="0" err="1" smtClean="0"/>
              <a:t>ná</a:t>
            </a:r>
            <a:r>
              <a:rPr lang="en-IE" sz="1200" dirty="0" smtClean="0"/>
              <a:t> an halla aclaíochta sa phictiúr.</a:t>
            </a:r>
          </a:p>
          <a:p>
            <a:pPr marL="171450" indent="-171450" algn="just">
              <a:buFont typeface="Arial" pitchFamily="34" charset="0"/>
              <a:buChar char="•"/>
            </a:pPr>
            <a:r>
              <a:rPr lang="en-IE" sz="1200" dirty="0" smtClean="0"/>
              <a:t>Is dócha go bhfuil </a:t>
            </a:r>
            <a:r>
              <a:rPr lang="en-IE" sz="1200" dirty="0" err="1" smtClean="0"/>
              <a:t>na</a:t>
            </a:r>
            <a:r>
              <a:rPr lang="en-IE" sz="1200" dirty="0" smtClean="0"/>
              <a:t> </a:t>
            </a:r>
            <a:r>
              <a:rPr lang="en-IE" sz="1200" dirty="0" err="1" smtClean="0"/>
              <a:t>catacóim</a:t>
            </a:r>
            <a:r>
              <a:rPr lang="en-IE" sz="1200" dirty="0" smtClean="0"/>
              <a:t>, an séarachas agus na píobáin luaidhe i bhfolach sa phictiúr. </a:t>
            </a:r>
            <a:endParaRPr lang="en-IE" sz="1200" dirty="0"/>
          </a:p>
          <a:p>
            <a:pPr algn="just"/>
            <a:endParaRPr lang="en-IE" sz="1200" b="1" dirty="0" smtClean="0"/>
          </a:p>
          <a:p>
            <a:pPr algn="just"/>
            <a:r>
              <a:rPr lang="en-IE" sz="1200" b="1" dirty="0" smtClean="0"/>
              <a:t>Stór focal 3 agus Stór focal 4</a:t>
            </a:r>
          </a:p>
          <a:p>
            <a:pPr marL="171450" indent="-171450" algn="just">
              <a:buFont typeface="Arial" pitchFamily="34" charset="0"/>
              <a:buChar char="•"/>
            </a:pPr>
            <a:r>
              <a:rPr lang="en-IE" sz="1200" dirty="0"/>
              <a:t>Bí cinnte go bhfuil na focail </a:t>
            </a:r>
            <a:r>
              <a:rPr lang="en-IE" sz="1200" dirty="0" smtClean="0"/>
              <a:t>ar an sleamhnán </a:t>
            </a:r>
            <a:r>
              <a:rPr lang="en-IE" sz="1200" b="1" dirty="0"/>
              <a:t>Stór focal 3 </a:t>
            </a:r>
            <a:r>
              <a:rPr lang="en-IE" sz="1200" dirty="0" smtClean="0"/>
              <a:t>ar </a:t>
            </a:r>
            <a:r>
              <a:rPr lang="en-IE" sz="1200" dirty="0"/>
              <a:t>eolas ag na daltaí. </a:t>
            </a:r>
          </a:p>
          <a:p>
            <a:pPr marL="171450" indent="-171450" algn="just">
              <a:buFont typeface="Arial" pitchFamily="34" charset="0"/>
              <a:buChar char="•"/>
            </a:pPr>
            <a:r>
              <a:rPr lang="en-IE" sz="1200" dirty="0"/>
              <a:t>Iarr ar dhaltaí  éagsúla míniú na bhfocal a sholáthar. </a:t>
            </a:r>
          </a:p>
          <a:p>
            <a:pPr marL="171450" indent="-171450" algn="just">
              <a:buFont typeface="Arial" pitchFamily="34" charset="0"/>
              <a:buChar char="•"/>
            </a:pPr>
            <a:r>
              <a:rPr lang="en-IE" sz="1200" dirty="0"/>
              <a:t>Abair leo ansin cur síos a dhéanamh ar </a:t>
            </a:r>
            <a:r>
              <a:rPr lang="en-IE" sz="1200" dirty="0" smtClean="0"/>
              <a:t>na pictiúr ar shleamhnán </a:t>
            </a:r>
            <a:r>
              <a:rPr lang="en-IE" sz="1200" b="1" dirty="0" smtClean="0"/>
              <a:t>Stór focal 3 </a:t>
            </a:r>
            <a:r>
              <a:rPr lang="en-IE" sz="1200" dirty="0" smtClean="0"/>
              <a:t>agus </a:t>
            </a:r>
            <a:r>
              <a:rPr lang="en-IE" sz="1200" b="1" dirty="0" smtClean="0"/>
              <a:t>4</a:t>
            </a:r>
            <a:r>
              <a:rPr lang="en-IE" sz="1200" dirty="0"/>
              <a:t> </a:t>
            </a:r>
            <a:r>
              <a:rPr lang="en-IE" sz="1200" dirty="0" smtClean="0"/>
              <a:t>ina</a:t>
            </a:r>
            <a:r>
              <a:rPr lang="en-IE" sz="1200" b="1" dirty="0"/>
              <a:t>	               	</a:t>
            </a:r>
            <a:endParaRPr lang="en-IE" dirty="0"/>
          </a:p>
        </p:txBody>
      </p:sp>
      <p:sp>
        <p:nvSpPr>
          <p:cNvPr id="7" name="Right Arrow 6"/>
          <p:cNvSpPr/>
          <p:nvPr/>
        </p:nvSpPr>
        <p:spPr>
          <a:xfrm flipV="1">
            <a:off x="186538" y="685800"/>
            <a:ext cx="4572000" cy="45719"/>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Title 1"/>
          <p:cNvSpPr txBox="1">
            <a:spLocks/>
          </p:cNvSpPr>
          <p:nvPr/>
        </p:nvSpPr>
        <p:spPr>
          <a:xfrm>
            <a:off x="86305"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a:t>
            </a:r>
            <a:r>
              <a:rPr lang="en-IE" sz="2800" b="1" dirty="0" err="1" smtClean="0"/>
              <a:t>tSean-Róimh</a:t>
            </a:r>
            <a:r>
              <a:rPr lang="en-IE" sz="2800" b="1" dirty="0" smtClean="0"/>
              <a:t>				</a:t>
            </a:r>
            <a:r>
              <a:rPr lang="en-IE" sz="2800" b="1" dirty="0"/>
              <a:t> </a:t>
            </a:r>
            <a:r>
              <a:rPr lang="en-IE" sz="1600" b="1" dirty="0" smtClean="0"/>
              <a:t>Treoracha</a:t>
            </a:r>
            <a:endParaRPr lang="ga-IE" sz="1600" b="1" dirty="0"/>
          </a:p>
        </p:txBody>
      </p:sp>
      <p:pic>
        <p:nvPicPr>
          <p:cNvPr id="9" name="Picture 8" descr="http://www.english.architecture-engineering.ro/wp-content/uploads/roman-forum.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559" y="3581400"/>
            <a:ext cx="6084000" cy="4176000"/>
          </a:xfrm>
          <a:prstGeom prst="rect">
            <a:avLst/>
          </a:prstGeom>
          <a:noFill/>
          <a:ln>
            <a:noFill/>
          </a:ln>
        </p:spPr>
      </p:pic>
      <p:pic>
        <p:nvPicPr>
          <p:cNvPr id="10" name="Picture 9" descr="http://printablenumbers.org/1-10/printable_number_2.jpg"/>
          <p:cNvPicPr/>
          <p:nvPr/>
        </p:nvPicPr>
        <p:blipFill rotWithShape="1">
          <a:blip r:embed="rId3" cstate="print">
            <a:extLst>
              <a:ext uri="{28A0092B-C50C-407E-A947-70E740481C1C}">
                <a14:useLocalDpi xmlns:a14="http://schemas.microsoft.com/office/drawing/2010/main" val="0"/>
              </a:ext>
            </a:extLst>
          </a:blip>
          <a:srcRect l="6889" t="6001" r="5000" b="19999"/>
          <a:stretch/>
        </p:blipFill>
        <p:spPr bwMode="auto">
          <a:xfrm>
            <a:off x="2133600" y="4191000"/>
            <a:ext cx="128270" cy="107950"/>
          </a:xfrm>
          <a:prstGeom prst="rect">
            <a:avLst/>
          </a:prstGeom>
          <a:noFill/>
          <a:ln>
            <a:noFill/>
          </a:ln>
          <a:extLst>
            <a:ext uri="{53640926-AAD7-44D8-BBD7-CCE9431645EC}">
              <a14:shadowObscured xmlns:a14="http://schemas.microsoft.com/office/drawing/2010/main"/>
            </a:ext>
          </a:extLst>
        </p:spPr>
      </p:pic>
      <p:pic>
        <p:nvPicPr>
          <p:cNvPr id="11" name="Picture 10" descr="http://printablenumbers.org/1-10/printable_number_3.jpg"/>
          <p:cNvPicPr/>
          <p:nvPr/>
        </p:nvPicPr>
        <p:blipFill rotWithShape="1">
          <a:blip r:embed="rId4" cstate="print">
            <a:extLst>
              <a:ext uri="{28A0092B-C50C-407E-A947-70E740481C1C}">
                <a14:useLocalDpi xmlns:a14="http://schemas.microsoft.com/office/drawing/2010/main" val="0"/>
              </a:ext>
            </a:extLst>
          </a:blip>
          <a:srcRect l="7333" t="6109" r="6111" b="19888"/>
          <a:stretch/>
        </p:blipFill>
        <p:spPr bwMode="auto">
          <a:xfrm>
            <a:off x="5943600" y="4953000"/>
            <a:ext cx="125730" cy="107950"/>
          </a:xfrm>
          <a:prstGeom prst="rect">
            <a:avLst/>
          </a:prstGeom>
          <a:noFill/>
          <a:ln>
            <a:noFill/>
          </a:ln>
          <a:extLst>
            <a:ext uri="{53640926-AAD7-44D8-BBD7-CCE9431645EC}">
              <a14:shadowObscured xmlns:a14="http://schemas.microsoft.com/office/drawing/2010/main"/>
            </a:ext>
          </a:extLst>
        </p:spPr>
      </p:pic>
      <p:pic>
        <p:nvPicPr>
          <p:cNvPr id="12" name="Picture 11" descr="http://printablenumbers.org/1-20/printable_number_5.jpg"/>
          <p:cNvPicPr/>
          <p:nvPr/>
        </p:nvPicPr>
        <p:blipFill rotWithShape="1">
          <a:blip r:embed="rId5" cstate="print">
            <a:extLst>
              <a:ext uri="{28A0092B-C50C-407E-A947-70E740481C1C}">
                <a14:useLocalDpi xmlns:a14="http://schemas.microsoft.com/office/drawing/2010/main" val="0"/>
              </a:ext>
            </a:extLst>
          </a:blip>
          <a:srcRect l="4222" t="6778" r="5222" b="19444"/>
          <a:stretch/>
        </p:blipFill>
        <p:spPr bwMode="auto">
          <a:xfrm>
            <a:off x="3810000" y="7272854"/>
            <a:ext cx="132080" cy="107950"/>
          </a:xfrm>
          <a:prstGeom prst="rect">
            <a:avLst/>
          </a:prstGeom>
          <a:noFill/>
          <a:ln>
            <a:noFill/>
          </a:ln>
          <a:extLst>
            <a:ext uri="{53640926-AAD7-44D8-BBD7-CCE9431645EC}">
              <a14:shadowObscured xmlns:a14="http://schemas.microsoft.com/office/drawing/2010/main"/>
            </a:ext>
          </a:extLst>
        </p:spPr>
      </p:pic>
      <p:pic>
        <p:nvPicPr>
          <p:cNvPr id="13" name="Picture 12" descr="http://printablenumbers.org/1-20/printable_number_6.jpg"/>
          <p:cNvPicPr/>
          <p:nvPr/>
        </p:nvPicPr>
        <p:blipFill rotWithShape="1">
          <a:blip r:embed="rId6" cstate="print">
            <a:extLst>
              <a:ext uri="{28A0092B-C50C-407E-A947-70E740481C1C}">
                <a14:useLocalDpi xmlns:a14="http://schemas.microsoft.com/office/drawing/2010/main" val="0"/>
              </a:ext>
            </a:extLst>
          </a:blip>
          <a:srcRect l="4222" t="6111" r="6889" b="19667"/>
          <a:stretch/>
        </p:blipFill>
        <p:spPr bwMode="auto">
          <a:xfrm>
            <a:off x="5879147" y="5943600"/>
            <a:ext cx="128905" cy="107950"/>
          </a:xfrm>
          <a:prstGeom prst="rect">
            <a:avLst/>
          </a:prstGeom>
          <a:noFill/>
          <a:ln>
            <a:noFill/>
          </a:ln>
          <a:extLst>
            <a:ext uri="{53640926-AAD7-44D8-BBD7-CCE9431645EC}">
              <a14:shadowObscured xmlns:a14="http://schemas.microsoft.com/office/drawing/2010/main"/>
            </a:ext>
          </a:extLst>
        </p:spPr>
      </p:pic>
      <p:pic>
        <p:nvPicPr>
          <p:cNvPr id="14" name="Picture 13" descr="http://printablenumbers.org/1-20/printable_number_7.jpg"/>
          <p:cNvPicPr/>
          <p:nvPr/>
        </p:nvPicPr>
        <p:blipFill rotWithShape="1">
          <a:blip r:embed="rId7" cstate="print">
            <a:extLst>
              <a:ext uri="{28A0092B-C50C-407E-A947-70E740481C1C}">
                <a14:useLocalDpi xmlns:a14="http://schemas.microsoft.com/office/drawing/2010/main" val="0"/>
              </a:ext>
            </a:extLst>
          </a:blip>
          <a:srcRect l="5667" t="5999" r="10667" b="19888"/>
          <a:stretch/>
        </p:blipFill>
        <p:spPr bwMode="auto">
          <a:xfrm>
            <a:off x="1752600" y="4083050"/>
            <a:ext cx="121920" cy="107950"/>
          </a:xfrm>
          <a:prstGeom prst="rect">
            <a:avLst/>
          </a:prstGeom>
          <a:noFill/>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1870" y="5060950"/>
            <a:ext cx="144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773" t="13210" r="14512" b="11396"/>
          <a:stretch/>
        </p:blipFill>
        <p:spPr bwMode="auto">
          <a:xfrm>
            <a:off x="3191713" y="5410200"/>
            <a:ext cx="148437"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435" t="8679" r="11920" b="9809"/>
          <a:stretch/>
        </p:blipFill>
        <p:spPr bwMode="auto">
          <a:xfrm>
            <a:off x="5257800" y="7380804"/>
            <a:ext cx="140702"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050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500" y="838200"/>
            <a:ext cx="6172200" cy="8402300"/>
          </a:xfrm>
          <a:prstGeom prst="rect">
            <a:avLst/>
          </a:prstGeom>
          <a:noFill/>
        </p:spPr>
        <p:txBody>
          <a:bodyPr wrap="square" rtlCol="0">
            <a:spAutoFit/>
          </a:bodyPr>
          <a:lstStyle/>
          <a:p>
            <a:pPr marL="171450" indent="-171450" algn="just">
              <a:buFont typeface="Arial" pitchFamily="34" charset="0"/>
              <a:buChar char="•"/>
            </a:pPr>
            <a:r>
              <a:rPr lang="en-IE" sz="1200" dirty="0"/>
              <a:t>mbeirteanna.</a:t>
            </a:r>
          </a:p>
          <a:p>
            <a:pPr marL="171450" indent="-171450" algn="just">
              <a:buFont typeface="Arial" pitchFamily="34" charset="0"/>
              <a:buChar char="•"/>
            </a:pPr>
            <a:r>
              <a:rPr lang="en-IE" sz="1200" dirty="0"/>
              <a:t>Bíodh plé oscailte agat leis an rang ar fad, ag déanamh cur síos ar </a:t>
            </a:r>
            <a:r>
              <a:rPr lang="en-IE" sz="1200" dirty="0" smtClean="0"/>
              <a:t>na pictiúir agus </a:t>
            </a:r>
            <a:r>
              <a:rPr lang="en-IE" sz="1200" dirty="0"/>
              <a:t>ag úsáid na bhfocal sa bhosca. </a:t>
            </a:r>
          </a:p>
          <a:p>
            <a:pPr algn="just"/>
            <a:endParaRPr lang="en-IE" sz="1200" b="1" dirty="0" smtClean="0"/>
          </a:p>
          <a:p>
            <a:pPr algn="just"/>
            <a:r>
              <a:rPr lang="en-IE" sz="1200" b="1" dirty="0" smtClean="0"/>
              <a:t>Stór </a:t>
            </a:r>
            <a:r>
              <a:rPr lang="en-IE" sz="1200" b="1" dirty="0"/>
              <a:t>focal </a:t>
            </a:r>
            <a:r>
              <a:rPr lang="en-IE" sz="1200" b="1" dirty="0" smtClean="0"/>
              <a:t>4</a:t>
            </a:r>
            <a:endParaRPr lang="en-IE" sz="1200" b="1" dirty="0"/>
          </a:p>
          <a:p>
            <a:pPr marL="171450" indent="-171450" algn="just">
              <a:buFont typeface="Arial" pitchFamily="34" charset="0"/>
              <a:buChar char="•"/>
            </a:pPr>
            <a:r>
              <a:rPr lang="en-IE" sz="1200" dirty="0"/>
              <a:t> </a:t>
            </a:r>
            <a:r>
              <a:rPr lang="en-IE" sz="1200" dirty="0" smtClean="0"/>
              <a:t>Iarr ar gach beirt na gairmeacha a phlé le chéile. Bí cinnte go bhfuil siad ar eolas acu. Is é saoránach an focal nach gairm é.         </a:t>
            </a:r>
          </a:p>
          <a:p>
            <a:pPr algn="just"/>
            <a:endParaRPr lang="en-IE" sz="1200" dirty="0"/>
          </a:p>
          <a:p>
            <a:pPr algn="just"/>
            <a:r>
              <a:rPr lang="en-IE" sz="1200" dirty="0" smtClean="0"/>
              <a:t>           Feasacht </a:t>
            </a:r>
            <a:r>
              <a:rPr lang="en-IE" sz="1200" dirty="0"/>
              <a:t>foghlama – nod don fhoghlaimeoir conas stór focal nua a thabhairt leis. </a:t>
            </a:r>
          </a:p>
          <a:p>
            <a:pPr algn="just"/>
            <a:endParaRPr lang="en-IE" sz="1200" dirty="0"/>
          </a:p>
          <a:p>
            <a:pPr algn="just"/>
            <a:r>
              <a:rPr lang="en-IE" sz="1200" b="1" dirty="0"/>
              <a:t>Stór focal </a:t>
            </a:r>
            <a:r>
              <a:rPr lang="en-IE" sz="1200" b="1" dirty="0" smtClean="0"/>
              <a:t>5</a:t>
            </a:r>
            <a:endParaRPr lang="en-IE" sz="1200" b="1" dirty="0"/>
          </a:p>
          <a:p>
            <a:pPr marL="171450" indent="-171450" algn="just">
              <a:buFont typeface="Arial" pitchFamily="34" charset="0"/>
              <a:buChar char="•"/>
            </a:pPr>
            <a:r>
              <a:rPr lang="en-IE" sz="1200" dirty="0"/>
              <a:t>Bí cinnte go bhfuil na focail a bhaineann leis </a:t>
            </a:r>
            <a:r>
              <a:rPr lang="en-IE" sz="1200" dirty="0" smtClean="0"/>
              <a:t>na pictiúir ar </a:t>
            </a:r>
            <a:r>
              <a:rPr lang="en-IE" sz="1200" dirty="0"/>
              <a:t>eolas ag na daltaí. </a:t>
            </a:r>
            <a:endParaRPr lang="en-IE" sz="1200" dirty="0" smtClean="0"/>
          </a:p>
          <a:p>
            <a:pPr marL="171450" indent="-171450" algn="just">
              <a:buFont typeface="Arial" pitchFamily="34" charset="0"/>
              <a:buChar char="•"/>
            </a:pPr>
            <a:r>
              <a:rPr lang="en-IE" sz="1200" dirty="0" smtClean="0"/>
              <a:t>Iarr </a:t>
            </a:r>
            <a:r>
              <a:rPr lang="en-IE" sz="1200" dirty="0" err="1"/>
              <a:t>ar</a:t>
            </a:r>
            <a:r>
              <a:rPr lang="en-IE" sz="1200" dirty="0"/>
              <a:t> </a:t>
            </a:r>
            <a:r>
              <a:rPr lang="en-IE" sz="1200" dirty="0" err="1" smtClean="0"/>
              <a:t>dhaltaí</a:t>
            </a:r>
            <a:r>
              <a:rPr lang="en-IE" sz="1200" dirty="0" smtClean="0"/>
              <a:t> </a:t>
            </a:r>
            <a:r>
              <a:rPr lang="en-IE" sz="1200" dirty="0"/>
              <a:t>éagsúla míniú na bhfocal a sholáthar. </a:t>
            </a:r>
            <a:endParaRPr lang="en-IE" sz="1200" dirty="0" smtClean="0"/>
          </a:p>
          <a:p>
            <a:pPr marL="171450" indent="-171450" algn="just">
              <a:buFont typeface="Arial" pitchFamily="34" charset="0"/>
              <a:buChar char="•"/>
            </a:pPr>
            <a:r>
              <a:rPr lang="en-IE" sz="1200" dirty="0" smtClean="0"/>
              <a:t>Bíodh an sleamhnán ar osteilgeoir agat. </a:t>
            </a:r>
          </a:p>
          <a:p>
            <a:pPr marL="171450" indent="-171450" algn="just">
              <a:buFont typeface="Arial" pitchFamily="34" charset="0"/>
              <a:buChar char="•"/>
            </a:pPr>
            <a:r>
              <a:rPr lang="en-IE" sz="1200" dirty="0" smtClean="0"/>
              <a:t>Abair le gach beirt plé a dhéanamh ar na cosúlachtaí / difríochtaí sa dá phictiúr, ag úsáid na bhfocal ag barr an </a:t>
            </a:r>
            <a:r>
              <a:rPr lang="en-IE" sz="1200" dirty="0" err="1" smtClean="0"/>
              <a:t>tsleamhnáin</a:t>
            </a:r>
            <a:r>
              <a:rPr lang="en-IE" sz="1200" dirty="0" smtClean="0"/>
              <a:t>.</a:t>
            </a:r>
          </a:p>
          <a:p>
            <a:pPr marL="171450" indent="-171450" algn="just">
              <a:buFont typeface="Arial" pitchFamily="34" charset="0"/>
              <a:buChar char="•"/>
            </a:pPr>
            <a:r>
              <a:rPr lang="en-IE" sz="1200" dirty="0" smtClean="0"/>
              <a:t>Iarr</a:t>
            </a:r>
            <a:r>
              <a:rPr lang="en-IE" sz="1200" b="1" dirty="0" smtClean="0"/>
              <a:t> </a:t>
            </a:r>
            <a:r>
              <a:rPr lang="en-IE" sz="1200" dirty="0" err="1" smtClean="0"/>
              <a:t>ar</a:t>
            </a:r>
            <a:r>
              <a:rPr lang="en-IE" sz="1200" dirty="0" smtClean="0"/>
              <a:t> </a:t>
            </a:r>
            <a:r>
              <a:rPr lang="en-IE" sz="1200" dirty="0" err="1" smtClean="0"/>
              <a:t>bheirteanna</a:t>
            </a:r>
            <a:r>
              <a:rPr lang="en-IE" sz="1200" dirty="0" smtClean="0"/>
              <a:t> éagsúla na cosúlachtaí / difríochtaí  a sholáthar don rang ar fad. </a:t>
            </a:r>
          </a:p>
          <a:p>
            <a:pPr algn="just"/>
            <a:endParaRPr lang="en-IE" sz="1200" dirty="0"/>
          </a:p>
          <a:p>
            <a:pPr algn="just"/>
            <a:r>
              <a:rPr lang="en-IE" sz="1200" b="1" dirty="0"/>
              <a:t>Stór focal </a:t>
            </a:r>
            <a:r>
              <a:rPr lang="en-IE" sz="1200" b="1" dirty="0" smtClean="0"/>
              <a:t>5 – freagraí</a:t>
            </a:r>
            <a:endParaRPr lang="en-IE" sz="1200" b="1" dirty="0"/>
          </a:p>
          <a:p>
            <a:pPr marL="171450" indent="-171450" algn="just">
              <a:buFont typeface="Arial" pitchFamily="34" charset="0"/>
              <a:buChar char="•"/>
            </a:pPr>
            <a:r>
              <a:rPr lang="en-IE" sz="1200" dirty="0" smtClean="0"/>
              <a:t>Tá siamsaíocht ar fáil le linn an bhéile sa dá phictiúr. </a:t>
            </a:r>
          </a:p>
          <a:p>
            <a:pPr marL="171450" indent="-171450" algn="just">
              <a:buFont typeface="Arial" pitchFamily="34" charset="0"/>
              <a:buChar char="•"/>
            </a:pPr>
            <a:r>
              <a:rPr lang="en-IE" sz="1200" dirty="0" smtClean="0"/>
              <a:t>Tá na Rómhánaigh ina luí ar thoilg agus iad ag ithe </a:t>
            </a:r>
            <a:r>
              <a:rPr lang="en-IE" sz="1200" dirty="0"/>
              <a:t>sa dá </a:t>
            </a:r>
            <a:r>
              <a:rPr lang="en-IE" sz="1200" dirty="0" smtClean="0"/>
              <a:t>phictiúr.</a:t>
            </a:r>
          </a:p>
          <a:p>
            <a:pPr marL="171450" indent="-171450" algn="just">
              <a:buFont typeface="Arial" pitchFamily="34" charset="0"/>
              <a:buChar char="•"/>
            </a:pPr>
            <a:r>
              <a:rPr lang="en-IE" sz="1200" dirty="0" smtClean="0"/>
              <a:t>Tá na mná gléasta </a:t>
            </a:r>
            <a:r>
              <a:rPr lang="en-IE" sz="1200" dirty="0" err="1" smtClean="0"/>
              <a:t>i</a:t>
            </a:r>
            <a:r>
              <a:rPr lang="en-IE" sz="1200" dirty="0" smtClean="0"/>
              <a:t> </a:t>
            </a:r>
            <a:r>
              <a:rPr lang="en-IE" sz="1200" dirty="0" err="1" smtClean="0"/>
              <a:t>bpalliamaí</a:t>
            </a:r>
            <a:r>
              <a:rPr lang="en-IE" sz="1200" dirty="0" smtClean="0"/>
              <a:t> atá déanta as síoda.</a:t>
            </a:r>
          </a:p>
          <a:p>
            <a:pPr marL="171450" indent="-171450" algn="just">
              <a:buFont typeface="Arial" pitchFamily="34" charset="0"/>
              <a:buChar char="•"/>
            </a:pPr>
            <a:r>
              <a:rPr lang="en-IE" sz="1200" dirty="0" smtClean="0"/>
              <a:t>Tá na fir gléasta i dtogaí. </a:t>
            </a:r>
          </a:p>
          <a:p>
            <a:pPr marL="171450" indent="-171450" algn="just">
              <a:buFont typeface="Arial" pitchFamily="34" charset="0"/>
              <a:buChar char="•"/>
            </a:pPr>
            <a:r>
              <a:rPr lang="en-IE" sz="1200" dirty="0" smtClean="0"/>
              <a:t>Tá seodra le feiceáil ar na mná. </a:t>
            </a:r>
          </a:p>
          <a:p>
            <a:pPr marL="171450" indent="-171450" algn="just">
              <a:buFont typeface="Arial" pitchFamily="34" charset="0"/>
              <a:buChar char="•"/>
            </a:pPr>
            <a:r>
              <a:rPr lang="en-IE" sz="1200" dirty="0" smtClean="0"/>
              <a:t>Is dócha go bhfuil siad ag ithe bia ar nós éisc </a:t>
            </a:r>
            <a:r>
              <a:rPr lang="en-IE" sz="1200" dirty="0"/>
              <a:t>nó </a:t>
            </a:r>
            <a:r>
              <a:rPr lang="en-IE" sz="1200" dirty="0" smtClean="0"/>
              <a:t>feola, ullmhaithe le spíosraí sa </a:t>
            </a:r>
            <a:r>
              <a:rPr lang="en-IE" sz="1200" dirty="0"/>
              <a:t>dá </a:t>
            </a:r>
            <a:r>
              <a:rPr lang="en-IE" sz="1200" dirty="0" smtClean="0"/>
              <a:t>phictiúr.</a:t>
            </a:r>
          </a:p>
          <a:p>
            <a:pPr marL="171450" indent="-171450" algn="just">
              <a:buFont typeface="Arial" pitchFamily="34" charset="0"/>
              <a:buChar char="•"/>
            </a:pPr>
            <a:r>
              <a:rPr lang="en-IE" sz="1200" dirty="0"/>
              <a:t>Tá siad ag ól fíona sa dá </a:t>
            </a:r>
            <a:r>
              <a:rPr lang="en-IE" sz="1200" dirty="0" smtClean="0"/>
              <a:t>phictiúr.</a:t>
            </a:r>
          </a:p>
          <a:p>
            <a:pPr marL="171450" indent="-171450" algn="just">
              <a:buFont typeface="Arial" pitchFamily="34" charset="0"/>
              <a:buChar char="•"/>
            </a:pPr>
            <a:r>
              <a:rPr lang="en-IE" sz="1200" dirty="0" smtClean="0"/>
              <a:t>Is léir ón gcéad phictiúr go bhfuil an foirgneamh déanta as stroighin agus marmar agus </a:t>
            </a:r>
            <a:r>
              <a:rPr lang="en-IE" sz="1200" dirty="0" err="1" smtClean="0"/>
              <a:t>tá</a:t>
            </a:r>
            <a:r>
              <a:rPr lang="en-IE" sz="1200" dirty="0" smtClean="0"/>
              <a:t> </a:t>
            </a:r>
            <a:r>
              <a:rPr lang="en-IE" sz="1200" dirty="0" err="1" smtClean="0"/>
              <a:t>múrmhaisiú</a:t>
            </a:r>
            <a:r>
              <a:rPr lang="en-IE" sz="1200" dirty="0" smtClean="0"/>
              <a:t> le feiceáil.</a:t>
            </a:r>
          </a:p>
          <a:p>
            <a:pPr algn="just"/>
            <a:endParaRPr lang="en-IE" sz="1200" b="1" dirty="0" smtClean="0"/>
          </a:p>
          <a:p>
            <a:pPr algn="just"/>
            <a:r>
              <a:rPr lang="en-IE" sz="1200" b="1" dirty="0" smtClean="0"/>
              <a:t>Stór </a:t>
            </a:r>
            <a:r>
              <a:rPr lang="en-IE" sz="1200" b="1" dirty="0"/>
              <a:t>focal 6</a:t>
            </a:r>
          </a:p>
          <a:p>
            <a:pPr marL="171450" indent="-171450" algn="just">
              <a:buFont typeface="Arial" pitchFamily="34" charset="0"/>
              <a:buChar char="•"/>
            </a:pPr>
            <a:r>
              <a:rPr lang="en-IE" sz="1200" dirty="0" smtClean="0"/>
              <a:t>Is féidir an sleamhnán a choinneáil ar osteilgeoir nó cóip den sleamhnán a thabhairt do gach dalta.</a:t>
            </a:r>
          </a:p>
          <a:p>
            <a:pPr marL="171450" indent="-171450" algn="just">
              <a:buFont typeface="Arial" pitchFamily="34" charset="0"/>
              <a:buChar char="•"/>
            </a:pPr>
            <a:r>
              <a:rPr lang="en-IE" sz="1200" dirty="0" smtClean="0"/>
              <a:t>Iarr </a:t>
            </a:r>
            <a:r>
              <a:rPr lang="en-IE" sz="1200" dirty="0" err="1" smtClean="0"/>
              <a:t>ar</a:t>
            </a:r>
            <a:r>
              <a:rPr lang="en-IE" sz="1200" dirty="0" smtClean="0"/>
              <a:t> </a:t>
            </a:r>
            <a:r>
              <a:rPr lang="en-IE" sz="1200" dirty="0" err="1" smtClean="0"/>
              <a:t>gach</a:t>
            </a:r>
            <a:r>
              <a:rPr lang="en-IE" sz="1200" dirty="0" smtClean="0"/>
              <a:t> </a:t>
            </a:r>
            <a:r>
              <a:rPr lang="en-IE" sz="1200" dirty="0" err="1" smtClean="0"/>
              <a:t>duine</a:t>
            </a:r>
            <a:r>
              <a:rPr lang="en-IE" sz="1200" dirty="0" smtClean="0"/>
              <a:t> </a:t>
            </a:r>
            <a:r>
              <a:rPr lang="en-IE" sz="1200" dirty="0" err="1" smtClean="0"/>
              <a:t>sa</a:t>
            </a:r>
            <a:r>
              <a:rPr lang="en-IE" sz="1200" dirty="0" smtClean="0"/>
              <a:t> rang na bearnaí a </a:t>
            </a:r>
            <a:r>
              <a:rPr lang="en-IE" sz="1200" dirty="0" err="1" smtClean="0"/>
              <a:t>líonadh</a:t>
            </a:r>
            <a:r>
              <a:rPr lang="en-IE" sz="1200" dirty="0" smtClean="0"/>
              <a:t>, </a:t>
            </a:r>
            <a:r>
              <a:rPr lang="en-IE" sz="1200" dirty="0" err="1" smtClean="0"/>
              <a:t>ina</a:t>
            </a:r>
            <a:r>
              <a:rPr lang="en-IE" sz="1200" dirty="0" smtClean="0"/>
              <a:t> n-</a:t>
            </a:r>
            <a:r>
              <a:rPr lang="en-IE" sz="1200" dirty="0" err="1" smtClean="0"/>
              <a:t>aonar</a:t>
            </a:r>
            <a:r>
              <a:rPr lang="en-IE" sz="1200" dirty="0" smtClean="0"/>
              <a:t>.</a:t>
            </a:r>
          </a:p>
          <a:p>
            <a:pPr marL="171450" indent="-171450" algn="just">
              <a:buFont typeface="Arial" pitchFamily="34" charset="0"/>
              <a:buChar char="•"/>
            </a:pPr>
            <a:r>
              <a:rPr lang="en-IE" sz="1200" dirty="0" smtClean="0"/>
              <a:t>Pléigh na freagraí leis an rang iomlán ansin. </a:t>
            </a:r>
          </a:p>
          <a:p>
            <a:pPr algn="just"/>
            <a:endParaRPr lang="en-IE" sz="1200" dirty="0" smtClean="0"/>
          </a:p>
          <a:p>
            <a:pPr algn="just"/>
            <a:r>
              <a:rPr lang="en-IE" sz="1200" b="1" dirty="0"/>
              <a:t>Stór focal </a:t>
            </a:r>
            <a:r>
              <a:rPr lang="en-IE" sz="1200" b="1" dirty="0" smtClean="0"/>
              <a:t>6 – freagraí </a:t>
            </a:r>
            <a:endParaRPr lang="en-IE" sz="1200" b="1" dirty="0"/>
          </a:p>
          <a:p>
            <a:pPr algn="just"/>
            <a:r>
              <a:rPr lang="en-IE" sz="1200" b="1" dirty="0" err="1" smtClean="0"/>
              <a:t>D’adhair</a:t>
            </a:r>
            <a:r>
              <a:rPr lang="en-IE" sz="1200" dirty="0" smtClean="0"/>
              <a:t> </a:t>
            </a:r>
            <a:r>
              <a:rPr lang="en-IE" sz="1200" dirty="0"/>
              <a:t>na Rómhánaigh a lán déithe, </a:t>
            </a:r>
            <a:r>
              <a:rPr lang="pt-BR" sz="1200" i="1" dirty="0"/>
              <a:t>Iúpatar</a:t>
            </a:r>
            <a:r>
              <a:rPr lang="pt-BR" sz="1200" dirty="0"/>
              <a:t>, </a:t>
            </a:r>
            <a:r>
              <a:rPr lang="en-IE" sz="1200" i="1" dirty="0"/>
              <a:t>Mars</a:t>
            </a:r>
            <a:r>
              <a:rPr lang="en-IE" sz="1200" dirty="0"/>
              <a:t>, </a:t>
            </a:r>
            <a:r>
              <a:rPr lang="en-IE" sz="1200" i="1" dirty="0"/>
              <a:t>Neiptiún</a:t>
            </a:r>
            <a:r>
              <a:rPr lang="en-IE" sz="1200" dirty="0"/>
              <a:t>, </a:t>
            </a:r>
            <a:r>
              <a:rPr lang="en-IE" sz="1200" i="1" dirty="0"/>
              <a:t>Cúipid</a:t>
            </a:r>
            <a:r>
              <a:rPr lang="en-IE" sz="1200" dirty="0"/>
              <a:t>, </a:t>
            </a:r>
            <a:r>
              <a:rPr lang="en-IE" sz="1200" i="1" dirty="0" smtClean="0"/>
              <a:t>Satarn</a:t>
            </a:r>
            <a:r>
              <a:rPr lang="en-IE" sz="1200" dirty="0"/>
              <a:t> </a:t>
            </a:r>
            <a:r>
              <a:rPr lang="en-IE" sz="1200" dirty="0" smtClean="0"/>
              <a:t>agus </a:t>
            </a:r>
            <a:r>
              <a:rPr lang="en-IE" sz="1200" i="1" dirty="0"/>
              <a:t>Iúnó</a:t>
            </a:r>
            <a:r>
              <a:rPr lang="en-IE" sz="1200" dirty="0"/>
              <a:t> ina measc. Chreid siad i saol tar éis an bháis agus théadh siad go dtí teampaill chun buíochas a ghabháil leo. Timpeall na bliana 30 AD </a:t>
            </a:r>
            <a:r>
              <a:rPr lang="en-IE" sz="1200" dirty="0" err="1" smtClean="0"/>
              <a:t>craobhscaoileadh</a:t>
            </a:r>
            <a:r>
              <a:rPr lang="en-IE" sz="1200" dirty="0" smtClean="0"/>
              <a:t> </a:t>
            </a:r>
            <a:r>
              <a:rPr lang="en-IE" sz="1200" dirty="0"/>
              <a:t>reiligiún nua, </a:t>
            </a:r>
            <a:r>
              <a:rPr lang="en-IE" sz="1200" b="1" dirty="0" smtClean="0"/>
              <a:t>an Chríostaíocht</a:t>
            </a:r>
            <a:r>
              <a:rPr lang="en-IE" sz="1200" dirty="0" smtClean="0"/>
              <a:t>, </a:t>
            </a:r>
            <a:r>
              <a:rPr lang="en-IE" sz="1200" dirty="0"/>
              <a:t>a chothaigh go leor trioblóide do na Rómhánaigh. D’ordaigh Pontius Pilate </a:t>
            </a:r>
            <a:r>
              <a:rPr lang="en-IE" sz="1200" dirty="0" err="1"/>
              <a:t>dá</a:t>
            </a:r>
            <a:r>
              <a:rPr lang="en-IE" sz="1200" dirty="0"/>
              <a:t> </a:t>
            </a:r>
            <a:r>
              <a:rPr lang="en-IE" sz="1200" dirty="0" err="1" smtClean="0"/>
              <a:t>shaighdiúirí</a:t>
            </a:r>
            <a:r>
              <a:rPr lang="en-IE" sz="1200" dirty="0" smtClean="0"/>
              <a:t> </a:t>
            </a:r>
            <a:r>
              <a:rPr lang="en-IE" sz="1200" dirty="0"/>
              <a:t>Íosa Críost, bunaitheoir an reiligiúin, a mharú. Bhí sé in éadan an dlí sa </a:t>
            </a:r>
            <a:r>
              <a:rPr lang="en-IE" sz="1200" dirty="0" err="1"/>
              <a:t>Róimh</a:t>
            </a:r>
            <a:r>
              <a:rPr lang="en-IE" sz="1200" dirty="0"/>
              <a:t> </a:t>
            </a:r>
            <a:r>
              <a:rPr lang="en-IE" sz="1200" dirty="0" err="1" smtClean="0"/>
              <a:t>freisin</a:t>
            </a:r>
            <a:r>
              <a:rPr lang="en-IE" sz="1200" dirty="0" smtClean="0"/>
              <a:t> </a:t>
            </a:r>
            <a:r>
              <a:rPr lang="en-IE" sz="1200" dirty="0" err="1" smtClean="0"/>
              <a:t>bheith</a:t>
            </a:r>
            <a:r>
              <a:rPr lang="en-IE" sz="1200" dirty="0" smtClean="0"/>
              <a:t> </a:t>
            </a:r>
            <a:r>
              <a:rPr lang="en-IE" sz="1200" dirty="0"/>
              <a:t>i do </a:t>
            </a:r>
            <a:r>
              <a:rPr lang="en-IE" sz="1200" dirty="0" err="1"/>
              <a:t>Chríostaí</a:t>
            </a:r>
            <a:r>
              <a:rPr lang="en-IE" sz="1200" dirty="0"/>
              <a:t> </a:t>
            </a:r>
            <a:r>
              <a:rPr lang="en-IE" sz="1200" dirty="0" smtClean="0"/>
              <a:t>ag an </a:t>
            </a:r>
            <a:r>
              <a:rPr lang="en-IE" sz="1200" dirty="0"/>
              <a:t>am. Rinneadh </a:t>
            </a:r>
            <a:r>
              <a:rPr lang="en-IE" sz="1200" b="1" dirty="0" smtClean="0"/>
              <a:t>géarleanúint</a:t>
            </a:r>
            <a:r>
              <a:rPr lang="en-IE" sz="1200" dirty="0" smtClean="0"/>
              <a:t> </a:t>
            </a:r>
            <a:r>
              <a:rPr lang="en-IE" sz="1200" dirty="0"/>
              <a:t>mhillteanach ar na Críostaithe - caitheadh isteach </a:t>
            </a:r>
            <a:r>
              <a:rPr lang="en-IE" sz="1200" dirty="0" err="1"/>
              <a:t>sa</a:t>
            </a:r>
            <a:r>
              <a:rPr lang="en-IE" sz="1200" dirty="0"/>
              <a:t> </a:t>
            </a:r>
            <a:r>
              <a:rPr lang="en-IE" sz="1200" dirty="0" err="1" smtClean="0"/>
              <a:t>Cholasaem</a:t>
            </a:r>
            <a:r>
              <a:rPr lang="en-IE" sz="1200" dirty="0" smtClean="0"/>
              <a:t> </a:t>
            </a:r>
            <a:r>
              <a:rPr lang="en-IE" sz="1200" dirty="0"/>
              <a:t>chuig ainmhithe fiáine iad, mar shampla. Níor cuireadh stop leis an reiligiún nua áfach agus bhí a lán </a:t>
            </a:r>
            <a:r>
              <a:rPr lang="en-IE" sz="1200" b="1" dirty="0" smtClean="0"/>
              <a:t>mairtíreach</a:t>
            </a:r>
            <a:r>
              <a:rPr lang="en-IE" sz="1200" dirty="0" smtClean="0"/>
              <a:t> </a:t>
            </a:r>
            <a:r>
              <a:rPr lang="en-IE" sz="1200" dirty="0"/>
              <a:t>ann le linn an ama sin. D’athraigh reiligiún na hImpireachta nuair a d’iompaigh </a:t>
            </a:r>
            <a:r>
              <a:rPr lang="en-IE" sz="1200" b="1" dirty="0" smtClean="0"/>
              <a:t>an </a:t>
            </a:r>
            <a:r>
              <a:rPr lang="en-IE" sz="1200" b="1" dirty="0" err="1" smtClean="0"/>
              <a:t>tImpire</a:t>
            </a:r>
            <a:r>
              <a:rPr lang="en-IE" sz="1200" dirty="0" smtClean="0"/>
              <a:t> </a:t>
            </a:r>
            <a:r>
              <a:rPr lang="en-IE" sz="1200" dirty="0" err="1" smtClean="0"/>
              <a:t>Constaintín</a:t>
            </a:r>
            <a:r>
              <a:rPr lang="en-IE" sz="1200" dirty="0" smtClean="0"/>
              <a:t> </a:t>
            </a:r>
            <a:r>
              <a:rPr lang="en-IE" sz="1200" dirty="0"/>
              <a:t>ina Chríostaí.  </a:t>
            </a:r>
          </a:p>
        </p:txBody>
      </p:sp>
      <p:pic>
        <p:nvPicPr>
          <p:cNvPr id="20" name="Picture 19" descr="Industry Electro devices ic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302051"/>
            <a:ext cx="216000" cy="216000"/>
          </a:xfrm>
          <a:prstGeom prst="rect">
            <a:avLst/>
          </a:prstGeom>
          <a:noFill/>
          <a:ln>
            <a:noFill/>
          </a:ln>
        </p:spPr>
      </p:pic>
      <p:sp>
        <p:nvSpPr>
          <p:cNvPr id="21" name="Title 1"/>
          <p:cNvSpPr txBox="1">
            <a:spLocks/>
          </p:cNvSpPr>
          <p:nvPr/>
        </p:nvSpPr>
        <p:spPr>
          <a:xfrm>
            <a:off x="152400" y="1143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a:t>
            </a:r>
            <a:r>
              <a:rPr lang="en-IE" sz="2800" b="1" dirty="0" err="1" smtClean="0"/>
              <a:t>tSean-Róimh</a:t>
            </a:r>
            <a:r>
              <a:rPr lang="en-IE" sz="2800" b="1" dirty="0" smtClean="0"/>
              <a:t>				</a:t>
            </a:r>
            <a:r>
              <a:rPr lang="en-IE" sz="2800" b="1" dirty="0"/>
              <a:t> </a:t>
            </a:r>
            <a:r>
              <a:rPr lang="en-IE" sz="1600" b="1" dirty="0" smtClean="0"/>
              <a:t>Treoracha</a:t>
            </a:r>
            <a:endParaRPr lang="ga-IE" sz="1600" b="1" dirty="0"/>
          </a:p>
        </p:txBody>
      </p:sp>
      <p:sp>
        <p:nvSpPr>
          <p:cNvPr id="22" name="Right Arrow 21"/>
          <p:cNvSpPr/>
          <p:nvPr/>
        </p:nvSpPr>
        <p:spPr>
          <a:xfrm flipV="1">
            <a:off x="186538" y="685800"/>
            <a:ext cx="4572000" cy="45719"/>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801939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2779</TotalTime>
  <Words>1264</Words>
  <Application>Microsoft Office PowerPoint</Application>
  <PresentationFormat>On-screen Show (4:3)</PresentationFormat>
  <Paragraphs>251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Aimsir Láithreach</dc:title>
  <dc:creator>user</dc:creator>
  <cp:lastModifiedBy>user1</cp:lastModifiedBy>
  <cp:revision>175</cp:revision>
  <cp:lastPrinted>2014-11-13T14:54:48Z</cp:lastPrinted>
  <dcterms:created xsi:type="dcterms:W3CDTF">2006-08-16T00:00:00Z</dcterms:created>
  <dcterms:modified xsi:type="dcterms:W3CDTF">2016-01-15T10:02:41Z</dcterms:modified>
</cp:coreProperties>
</file>