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5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488FD-96FA-4E5A-A7B5-E3D2A92003D9}" type="datetimeFigureOut">
              <a:rPr lang="en-IE" smtClean="0"/>
              <a:pPr/>
              <a:t>27/09/2012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4AEA5-510D-4B66-981D-03929B19AE4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4AEA5-510D-4B66-981D-03929B19AE4E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4AEA5-510D-4B66-981D-03929B19AE4E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4AEA5-510D-4B66-981D-03929B19AE4E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5829300" cy="838200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 smtClean="0"/>
              <a:t>An t-ainmfhocal 	        </a:t>
            </a:r>
            <a:r>
              <a:rPr lang="en-IE" sz="1600" b="1" dirty="0" smtClean="0"/>
              <a:t>firinscneach</a:t>
            </a:r>
            <a:endParaRPr lang="ga-IE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5715000" cy="7467600"/>
          </a:xfrm>
        </p:spPr>
        <p:txBody>
          <a:bodyPr>
            <a:noAutofit/>
          </a:bodyPr>
          <a:lstStyle/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Tá ainmfhocail bhaininscneacha agus fhirinscneacha sa Ghaeilge mar atá i dteangacha eile. Cén fáth a bhfuil sé tábhachtach inscne an fhocail a bheith ar eolas agat?</a:t>
            </a:r>
          </a:p>
          <a:p>
            <a:pPr lvl="0" algn="l"/>
            <a:endParaRPr lang="en-IE" sz="1800" b="1" dirty="0" smtClean="0">
              <a:solidFill>
                <a:schemeClr val="tx1"/>
              </a:solidFill>
            </a:endParaRPr>
          </a:p>
          <a:p>
            <a:pPr algn="l"/>
            <a:r>
              <a:rPr lang="en-IE" sz="1800" b="1" dirty="0" smtClean="0">
                <a:solidFill>
                  <a:schemeClr val="tx1"/>
                </a:solidFill>
              </a:rPr>
              <a:t>Is féidir na hainmfhocail fhirinscneacha a chur i mboscaí mar seo a leanas:</a:t>
            </a:r>
            <a:endParaRPr lang="en-IE" sz="1800" dirty="0" smtClean="0">
              <a:solidFill>
                <a:schemeClr val="tx1"/>
              </a:solidFill>
            </a:endParaRPr>
          </a:p>
          <a:p>
            <a:pPr algn="l"/>
            <a:r>
              <a:rPr lang="en-IE" sz="16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IE" sz="1600" dirty="0" smtClean="0">
                <a:solidFill>
                  <a:schemeClr val="tx1"/>
                </a:solidFill>
              </a:rPr>
              <a:t> </a:t>
            </a:r>
            <a:endParaRPr lang="en-IE" sz="16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3276600"/>
          <a:ext cx="5715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  <a:gridCol w="2857500"/>
              </a:tblGrid>
              <a:tr h="370840">
                <a:tc>
                  <a:txBody>
                    <a:bodyPr/>
                    <a:lstStyle/>
                    <a:p>
                      <a:r>
                        <a:rPr lang="ga-IE" sz="1600" noProof="0" smtClean="0">
                          <a:solidFill>
                            <a:schemeClr val="tx1"/>
                          </a:solidFill>
                        </a:rPr>
                        <a:t>Focail a chríochnaíonn</a:t>
                      </a:r>
                      <a:r>
                        <a:rPr lang="ga-IE" sz="1600" baseline="0" noProof="0" smtClean="0">
                          <a:solidFill>
                            <a:schemeClr val="tx1"/>
                          </a:solidFill>
                        </a:rPr>
                        <a:t> le guta: </a:t>
                      </a:r>
                    </a:p>
                    <a:p>
                      <a:endParaRPr lang="ga-IE" sz="1600" baseline="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aseline="0" noProof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1800" baseline="0" noProof="0" smtClean="0">
                          <a:solidFill>
                            <a:schemeClr val="tx1"/>
                          </a:solidFill>
                        </a:rPr>
                        <a:t>iascaire, trócaire, ceo, páiste, scrúdú</a:t>
                      </a:r>
                    </a:p>
                    <a:p>
                      <a:endParaRPr lang="ga-IE" sz="1600" baseline="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sz="1600" noProof="0" smtClean="0">
                          <a:solidFill>
                            <a:schemeClr val="tx1"/>
                          </a:solidFill>
                        </a:rPr>
                        <a:t>Focail a chríochnaíonn le consan leathan:</a:t>
                      </a:r>
                    </a:p>
                    <a:p>
                      <a:endParaRPr lang="ga-IE" sz="1600" noProof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1800" noProof="0" smtClean="0">
                          <a:solidFill>
                            <a:schemeClr val="tx1"/>
                          </a:solidFill>
                        </a:rPr>
                        <a:t>trealamh, pobal,</a:t>
                      </a:r>
                      <a:r>
                        <a:rPr lang="ga-IE" sz="1800" baseline="0" noProof="0" smtClean="0">
                          <a:solidFill>
                            <a:schemeClr val="tx1"/>
                          </a:solidFill>
                        </a:rPr>
                        <a:t> amhrán, iarratas, buicéad, samhradh, scéal, staidéar, príosún, pictiúr, déantús</a:t>
                      </a:r>
                    </a:p>
                    <a:p>
                      <a:endParaRPr lang="ga-IE" sz="160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Focail a chríochnaíonn le –ín, nuair is ‘níos lú’ atá i gceist:</a:t>
                      </a: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1800" b="1" noProof="0" smtClean="0">
                          <a:solidFill>
                            <a:schemeClr val="tx1"/>
                          </a:solidFill>
                        </a:rPr>
                        <a:t>cailín, toitín</a:t>
                      </a:r>
                      <a:endParaRPr lang="ga-IE" sz="1800" b="1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Focail a chríochnaíonn le –éir,</a:t>
                      </a:r>
                      <a:r>
                        <a:rPr lang="ga-IE" sz="1600" b="1" baseline="0" noProof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eoir, -óir, -úir agus a bhaineann le gairmeacha de ghnáth:</a:t>
                      </a: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1800" b="1" noProof="0" smtClean="0">
                          <a:solidFill>
                            <a:schemeClr val="tx1"/>
                          </a:solidFill>
                        </a:rPr>
                        <a:t>siúinéir, múinteoir, dochtúir, cúntóir</a:t>
                      </a:r>
                    </a:p>
                    <a:p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ga-IE" sz="1600" b="1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Focail a chríochnaíonn le –eacht nó –acht ach nach bhfuil ach siolla amháin</a:t>
                      </a:r>
                      <a:r>
                        <a:rPr lang="ga-IE" sz="1600" b="1" baseline="0" noProof="0" smtClean="0">
                          <a:solidFill>
                            <a:schemeClr val="tx1"/>
                          </a:solidFill>
                        </a:rPr>
                        <a:t> acu:</a:t>
                      </a:r>
                    </a:p>
                    <a:p>
                      <a:endParaRPr lang="ga-IE" sz="1600" b="1" baseline="0" noProof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1800" b="1" baseline="0" noProof="0" smtClean="0">
                          <a:solidFill>
                            <a:schemeClr val="tx1"/>
                          </a:solidFill>
                        </a:rPr>
                        <a:t>ceacht, </a:t>
                      </a:r>
                      <a:r>
                        <a:rPr lang="ga-IE" sz="1800" b="1" noProof="0" smtClean="0">
                          <a:solidFill>
                            <a:schemeClr val="tx1"/>
                          </a:solidFill>
                        </a:rPr>
                        <a:t> acht</a:t>
                      </a:r>
                    </a:p>
                    <a:p>
                      <a:endParaRPr lang="ga-IE" sz="1600" b="1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a-IE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Kumar Male Symbol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7086600"/>
            <a:ext cx="1800000" cy="18000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flipV="1">
            <a:off x="6096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1981200"/>
          <a:ext cx="5715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  <a:gridCol w="2857500"/>
              </a:tblGrid>
              <a:tr h="370840">
                <a:tc>
                  <a:txBody>
                    <a:bodyPr/>
                    <a:lstStyle/>
                    <a:p>
                      <a:r>
                        <a:rPr lang="ga-IE" sz="1600" noProof="0" smtClean="0">
                          <a:solidFill>
                            <a:schemeClr val="tx1"/>
                          </a:solidFill>
                        </a:rPr>
                        <a:t>Focail a chríochnaíonn</a:t>
                      </a:r>
                      <a:r>
                        <a:rPr lang="ga-IE" sz="1600" baseline="0" noProof="0" smtClean="0">
                          <a:solidFill>
                            <a:schemeClr val="tx1"/>
                          </a:solidFill>
                        </a:rPr>
                        <a:t> le guta: </a:t>
                      </a:r>
                    </a:p>
                    <a:p>
                      <a:endParaRPr lang="ga-IE" sz="1600" baseline="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aseline="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aseline="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sz="1600" noProof="0" smtClean="0">
                          <a:solidFill>
                            <a:schemeClr val="tx1"/>
                          </a:solidFill>
                        </a:rPr>
                        <a:t>Focail a chríochnaíonn le consan leathan:</a:t>
                      </a:r>
                    </a:p>
                    <a:p>
                      <a:endParaRPr lang="ga-IE" sz="160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noProof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Focail a chríochnaíonn le –ín, nuair is ‘níos lú’ atá i gceist:</a:t>
                      </a: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Focail a chríochnaíonn le –éir,</a:t>
                      </a:r>
                      <a:r>
                        <a:rPr lang="ga-IE" sz="1600" b="1" baseline="0" noProof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eoir, -óir, -úir agus a bhaineann le gairmeacha de ghnáth:</a:t>
                      </a: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ga-IE" sz="1600" b="1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>
                          <a:solidFill>
                            <a:schemeClr val="tx1"/>
                          </a:solidFill>
                        </a:rPr>
                        <a:t>Focail a chríochnaíonn le –eacht nó –acht ach nach bhfuil ach siolla amháin</a:t>
                      </a:r>
                      <a:r>
                        <a:rPr lang="ga-IE" sz="1600" b="1" baseline="0" noProof="0" smtClean="0">
                          <a:solidFill>
                            <a:schemeClr val="tx1"/>
                          </a:solidFill>
                        </a:rPr>
                        <a:t> acu:</a:t>
                      </a:r>
                    </a:p>
                    <a:p>
                      <a:endParaRPr lang="ga-IE" sz="1600" b="1" baseline="0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="1" noProof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ga-IE" sz="1600" b="1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a-IE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600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Líon na boscaí anois le do chuid samplaí féin. </a:t>
            </a:r>
            <a:endParaRPr lang="en-IE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533401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t-ainmfhocal 	     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firinscneach</a:t>
            </a:r>
            <a:endParaRPr kumimoji="0" lang="ga-IE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Kumar Male Symbol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715000"/>
            <a:ext cx="1800000" cy="18000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flipV="1">
            <a:off x="6096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33400" y="533401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t-ainmfhocal 	     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firinscneach</a:t>
            </a:r>
            <a:endParaRPr kumimoji="0" lang="ga-IE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6002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Nuair a bhíonn inscne an fhocail ar eolas agat is féidir leat an t-alt a chur leis gan aon stró! Féach ar na samplaí seo: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3124200"/>
          <a:ext cx="5334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Focal a thosaíonn le guta</a:t>
                      </a:r>
                    </a:p>
                    <a:p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(cuirtear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t rompu)</a:t>
                      </a: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an t-alt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Focail a thosaíonn le consan</a:t>
                      </a:r>
                    </a:p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(ní chuirtear aon ní i bhfeidhm):</a:t>
                      </a:r>
                      <a:endParaRPr lang="en-I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an bád</a:t>
                      </a:r>
                      <a:endParaRPr lang="en-I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Focail a thosaíonn le 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(ní chuirtear aon ní i bhfeidhm):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an sampla</a:t>
                      </a:r>
                      <a:endParaRPr lang="en-I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Focail a thosaíonn le d</a:t>
                      </a:r>
                      <a:r>
                        <a:rPr lang="en-IE" b="1" baseline="0" dirty="0" smtClean="0">
                          <a:solidFill>
                            <a:schemeClr val="tx1"/>
                          </a:solidFill>
                        </a:rPr>
                        <a:t> agus</a:t>
                      </a:r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 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(ní chuirtear aon ní i bhfeidhm):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an duine</a:t>
                      </a:r>
                      <a:endParaRPr lang="en-I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0" y="66294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Cuir an t-alt roimh na focail a bhí agat don cheacht deireanach.</a:t>
            </a:r>
          </a:p>
        </p:txBody>
      </p:sp>
      <p:sp>
        <p:nvSpPr>
          <p:cNvPr id="7" name="Right Arrow 6"/>
          <p:cNvSpPr/>
          <p:nvPr/>
        </p:nvSpPr>
        <p:spPr>
          <a:xfrm flipV="1">
            <a:off x="6096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345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 t-ainmfhocal          firinscneach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t-ainmfhocal      caol &amp; leathan</dc:title>
  <dc:creator>Úna Nic Gabhann</dc:creator>
  <cp:lastModifiedBy>Ogras Laighain</cp:lastModifiedBy>
  <cp:revision>14</cp:revision>
  <dcterms:created xsi:type="dcterms:W3CDTF">2006-08-16T00:00:00Z</dcterms:created>
  <dcterms:modified xsi:type="dcterms:W3CDTF">2012-09-27T13:49:48Z</dcterms:modified>
</cp:coreProperties>
</file>