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8" r:id="rId3"/>
    <p:sldId id="261" r:id="rId4"/>
    <p:sldId id="262" r:id="rId5"/>
    <p:sldId id="265" r:id="rId6"/>
    <p:sldId id="263" r:id="rId7"/>
    <p:sldId id="264" r:id="rId8"/>
    <p:sldId id="266" r:id="rId9"/>
    <p:sldId id="267" r:id="rId10"/>
  </p:sldIdLst>
  <p:sldSz cx="6858000" cy="9144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3"/>
    <a:srgbClr val="6600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6" d="100"/>
          <a:sy n="66" d="100"/>
        </p:scale>
        <p:origin x="2556" y="6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png"/><Relationship Id="rId21" Type="http://schemas.openxmlformats.org/officeDocument/2006/relationships/image" Target="../media/image24.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jpe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3.jpeg"/><Relationship Id="rId7" Type="http://schemas.openxmlformats.org/officeDocument/2006/relationships/image" Target="../media/image16.jpeg"/><Relationship Id="rId12"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20.jpeg"/><Relationship Id="rId5" Type="http://schemas.openxmlformats.org/officeDocument/2006/relationships/image" Target="../media/image31.png"/><Relationship Id="rId10" Type="http://schemas.openxmlformats.org/officeDocument/2006/relationships/image" Target="../media/image19.jpeg"/><Relationship Id="rId4" Type="http://schemas.openxmlformats.org/officeDocument/2006/relationships/image" Target="../media/image44.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flipV="1">
            <a:off x="190500" y="685800"/>
            <a:ext cx="4572000" cy="4571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Title 1"/>
          <p:cNvSpPr txBox="1">
            <a:spLocks/>
          </p:cNvSpPr>
          <p:nvPr/>
        </p:nvSpPr>
        <p:spPr>
          <a:xfrm>
            <a:off x="86305"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Staraí, Foinsí &amp; an tSeandálaíocht	</a:t>
            </a:r>
            <a:r>
              <a:rPr lang="en-IE" sz="2800" b="1" dirty="0"/>
              <a:t> </a:t>
            </a:r>
            <a:r>
              <a:rPr lang="en-IE" sz="1600" b="1" dirty="0" smtClean="0"/>
              <a:t>Stór focal 1</a:t>
            </a:r>
            <a:endParaRPr lang="ga-IE" sz="1600" b="1" dirty="0"/>
          </a:p>
        </p:txBody>
      </p:sp>
      <p:sp>
        <p:nvSpPr>
          <p:cNvPr id="2" name="TextBox 1"/>
          <p:cNvSpPr txBox="1"/>
          <p:nvPr/>
        </p:nvSpPr>
        <p:spPr>
          <a:xfrm>
            <a:off x="219655" y="892865"/>
            <a:ext cx="6438900" cy="7848302"/>
          </a:xfrm>
          <a:prstGeom prst="rect">
            <a:avLst/>
          </a:prstGeom>
          <a:noFill/>
        </p:spPr>
        <p:txBody>
          <a:bodyPr wrap="square" rtlCol="0">
            <a:spAutoFit/>
          </a:bodyPr>
          <a:lstStyle/>
          <a:p>
            <a:pPr algn="just"/>
            <a:r>
              <a:rPr lang="en-IE" dirty="0" smtClean="0"/>
              <a:t>Cén post atá ag na daoine seo thíos? Roghnaigh an ghairm cheart a théann le gach pictiúr. </a:t>
            </a:r>
          </a:p>
          <a:p>
            <a:pPr algn="just"/>
            <a:endParaRPr lang="en-IE" dirty="0" smtClean="0"/>
          </a:p>
          <a:p>
            <a:pPr algn="just"/>
            <a:r>
              <a:rPr lang="en-IE" b="1" dirty="0" smtClean="0"/>
              <a:t>Bleachtaire (lorgaire)</a:t>
            </a:r>
            <a:r>
              <a:rPr lang="en-IE" b="1" dirty="0"/>
              <a:t> </a:t>
            </a:r>
            <a:r>
              <a:rPr lang="en-IE" b="1" dirty="0" smtClean="0"/>
              <a:t>         Rialtóir        Staraí        Seandálaí	</a:t>
            </a:r>
            <a:endParaRPr lang="en-IE" b="1" dirty="0"/>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smtClean="0"/>
          </a:p>
          <a:p>
            <a:pPr algn="just"/>
            <a:endParaRPr lang="en-IE" dirty="0" smtClean="0"/>
          </a:p>
          <a:p>
            <a:pPr algn="just"/>
            <a:endParaRPr lang="en-IE" dirty="0"/>
          </a:p>
          <a:p>
            <a:pPr algn="just"/>
            <a:endParaRPr lang="en-IE" dirty="0" smtClean="0"/>
          </a:p>
          <a:p>
            <a:pPr algn="just"/>
            <a:r>
              <a:rPr lang="en-IE" dirty="0" smtClean="0"/>
              <a:t>An féidir leat cur síos gearr a dhéanamh ar phoist na ndaoine úd?</a:t>
            </a:r>
          </a:p>
          <a:p>
            <a:pPr algn="just"/>
            <a:endParaRPr lang="en-IE" dirty="0" smtClean="0"/>
          </a:p>
          <a:p>
            <a:pPr algn="just"/>
            <a:endParaRPr lang="en-IE" dirty="0" smtClean="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48" y="2704651"/>
            <a:ext cx="3463446"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4494" y="5257800"/>
            <a:ext cx="2962119"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2362651"/>
            <a:ext cx="2642605"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83" y="4955515"/>
            <a:ext cx="3256278"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263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3472" y="4988131"/>
            <a:ext cx="181427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flipV="1">
            <a:off x="190500" y="685800"/>
            <a:ext cx="4572000" cy="4571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Title 1"/>
          <p:cNvSpPr txBox="1">
            <a:spLocks/>
          </p:cNvSpPr>
          <p:nvPr/>
        </p:nvSpPr>
        <p:spPr>
          <a:xfrm>
            <a:off x="86305"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Staraí, Foinsí &amp; an tSeandálaíocht	</a:t>
            </a:r>
            <a:r>
              <a:rPr lang="en-IE" sz="2800" b="1" dirty="0"/>
              <a:t> </a:t>
            </a:r>
            <a:r>
              <a:rPr lang="en-IE" sz="1600" b="1" dirty="0" smtClean="0"/>
              <a:t>Stór focal 2</a:t>
            </a:r>
            <a:endParaRPr lang="ga-IE" sz="1600" b="1" dirty="0"/>
          </a:p>
        </p:txBody>
      </p:sp>
      <p:sp>
        <p:nvSpPr>
          <p:cNvPr id="2" name="TextBox 1"/>
          <p:cNvSpPr txBox="1"/>
          <p:nvPr/>
        </p:nvSpPr>
        <p:spPr>
          <a:xfrm>
            <a:off x="219655" y="892865"/>
            <a:ext cx="6438900" cy="3693319"/>
          </a:xfrm>
          <a:prstGeom prst="rect">
            <a:avLst/>
          </a:prstGeom>
          <a:noFill/>
        </p:spPr>
        <p:txBody>
          <a:bodyPr wrap="square" rtlCol="0">
            <a:spAutoFit/>
          </a:bodyPr>
          <a:lstStyle/>
          <a:p>
            <a:pPr algn="just"/>
            <a:r>
              <a:rPr lang="en-IE" dirty="0" smtClean="0"/>
              <a:t>Cén post lena mbaineann na nithe thíos?</a:t>
            </a:r>
          </a:p>
          <a:p>
            <a:pPr algn="just"/>
            <a:endParaRPr lang="en-IE" dirty="0"/>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smtClean="0"/>
          </a:p>
          <a:p>
            <a:pPr algn="just"/>
            <a:endParaRPr lang="en-IE" dirty="0" smtClean="0"/>
          </a:p>
          <a:p>
            <a:pPr algn="just"/>
            <a:endParaRPr lang="en-IE" dirty="0" smtClean="0"/>
          </a:p>
          <a:p>
            <a:pPr algn="just"/>
            <a:endParaRPr lang="en-IE" dirty="0"/>
          </a:p>
          <a:p>
            <a:pPr algn="just"/>
            <a:endParaRPr lang="en-IE" dirty="0" smtClean="0"/>
          </a:p>
          <a:p>
            <a:pPr algn="just"/>
            <a:endParaRPr lang="en-IE" dirty="0" smtClean="0"/>
          </a:p>
        </p:txBody>
      </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075" y="1600200"/>
            <a:ext cx="19314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479" y="7005765"/>
            <a:ext cx="2811428"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463" y="1492200"/>
            <a:ext cx="205344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443" y="7005765"/>
            <a:ext cx="2175528"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2044" y="3072748"/>
            <a:ext cx="1596376"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2529" y="1512058"/>
            <a:ext cx="2099515"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385" y="3010004"/>
            <a:ext cx="1431000" cy="19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99795" y="5223762"/>
            <a:ext cx="1824487"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3929" y="3088598"/>
            <a:ext cx="2136114"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407" y="5068665"/>
            <a:ext cx="1420800"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descr="http://printablenumbers.org/1-10/printable_number_1.jpg"/>
          <p:cNvPicPr/>
          <p:nvPr/>
        </p:nvPicPr>
        <p:blipFill rotWithShape="1">
          <a:blip r:embed="rId13" cstate="print">
            <a:extLst>
              <a:ext uri="{28A0092B-C50C-407E-A947-70E740481C1C}">
                <a14:useLocalDpi xmlns:a14="http://schemas.microsoft.com/office/drawing/2010/main" val="0"/>
              </a:ext>
            </a:extLst>
          </a:blip>
          <a:srcRect l="9333" t="4111" r="6889" b="14889"/>
          <a:stretch/>
        </p:blipFill>
        <p:spPr bwMode="auto">
          <a:xfrm>
            <a:off x="342467" y="1676400"/>
            <a:ext cx="148590" cy="143510"/>
          </a:xfrm>
          <a:prstGeom prst="rect">
            <a:avLst/>
          </a:prstGeom>
          <a:noFill/>
          <a:ln>
            <a:noFill/>
          </a:ln>
          <a:extLst>
            <a:ext uri="{53640926-AAD7-44D8-BBD7-CCE9431645EC}">
              <a14:shadowObscured xmlns:a14="http://schemas.microsoft.com/office/drawing/2010/main"/>
            </a:ext>
          </a:extLst>
        </p:spPr>
      </p:pic>
      <p:pic>
        <p:nvPicPr>
          <p:cNvPr id="37" name="Picture 36" descr="http://printablenumbers.org/1-10/printable_number_2.jpg"/>
          <p:cNvPicPr/>
          <p:nvPr/>
        </p:nvPicPr>
        <p:blipFill rotWithShape="1">
          <a:blip r:embed="rId14" cstate="print">
            <a:extLst>
              <a:ext uri="{28A0092B-C50C-407E-A947-70E740481C1C}">
                <a14:useLocalDpi xmlns:a14="http://schemas.microsoft.com/office/drawing/2010/main" val="0"/>
              </a:ext>
            </a:extLst>
          </a:blip>
          <a:srcRect l="6889" t="6001" r="5000" b="19999"/>
          <a:stretch/>
        </p:blipFill>
        <p:spPr bwMode="auto">
          <a:xfrm>
            <a:off x="2412365" y="1546225"/>
            <a:ext cx="128270" cy="107950"/>
          </a:xfrm>
          <a:prstGeom prst="rect">
            <a:avLst/>
          </a:prstGeom>
          <a:noFill/>
          <a:ln>
            <a:noFill/>
          </a:ln>
          <a:extLst>
            <a:ext uri="{53640926-AAD7-44D8-BBD7-CCE9431645EC}">
              <a14:shadowObscured xmlns:a14="http://schemas.microsoft.com/office/drawing/2010/main"/>
            </a:ext>
          </a:extLst>
        </p:spPr>
      </p:pic>
      <p:pic>
        <p:nvPicPr>
          <p:cNvPr id="38" name="Picture 37" descr="http://printablenumbers.org/1-10/printable_number_3.jpg"/>
          <p:cNvPicPr/>
          <p:nvPr/>
        </p:nvPicPr>
        <p:blipFill rotWithShape="1">
          <a:blip r:embed="rId15" cstate="print">
            <a:extLst>
              <a:ext uri="{28A0092B-C50C-407E-A947-70E740481C1C}">
                <a14:useLocalDpi xmlns:a14="http://schemas.microsoft.com/office/drawing/2010/main" val="0"/>
              </a:ext>
            </a:extLst>
          </a:blip>
          <a:srcRect l="7333" t="6109" r="6111" b="19888"/>
          <a:stretch/>
        </p:blipFill>
        <p:spPr bwMode="auto">
          <a:xfrm>
            <a:off x="4495463" y="1546225"/>
            <a:ext cx="125730" cy="107950"/>
          </a:xfrm>
          <a:prstGeom prst="rect">
            <a:avLst/>
          </a:prstGeom>
          <a:noFill/>
          <a:ln>
            <a:noFill/>
          </a:ln>
          <a:extLst>
            <a:ext uri="{53640926-AAD7-44D8-BBD7-CCE9431645EC}">
              <a14:shadowObscured xmlns:a14="http://schemas.microsoft.com/office/drawing/2010/main"/>
            </a:ext>
          </a:extLst>
        </p:spPr>
      </p:pic>
      <p:pic>
        <p:nvPicPr>
          <p:cNvPr id="39" name="Picture 38" descr="http://printablenumbers.org/1-20/printable_number_4.jpg"/>
          <p:cNvPicPr/>
          <p:nvPr/>
        </p:nvPicPr>
        <p:blipFill rotWithShape="1">
          <a:blip r:embed="rId16" cstate="print">
            <a:extLst>
              <a:ext uri="{28A0092B-C50C-407E-A947-70E740481C1C}">
                <a14:useLocalDpi xmlns:a14="http://schemas.microsoft.com/office/drawing/2010/main" val="0"/>
              </a:ext>
            </a:extLst>
          </a:blip>
          <a:srcRect l="14778" t="7667" r="15445" b="24556"/>
          <a:stretch/>
        </p:blipFill>
        <p:spPr bwMode="auto">
          <a:xfrm>
            <a:off x="413476" y="3034623"/>
            <a:ext cx="111125" cy="107950"/>
          </a:xfrm>
          <a:prstGeom prst="rect">
            <a:avLst/>
          </a:prstGeom>
          <a:noFill/>
          <a:ln>
            <a:noFill/>
          </a:ln>
          <a:extLst>
            <a:ext uri="{53640926-AAD7-44D8-BBD7-CCE9431645EC}">
              <a14:shadowObscured xmlns:a14="http://schemas.microsoft.com/office/drawing/2010/main"/>
            </a:ext>
          </a:extLst>
        </p:spPr>
      </p:pic>
      <p:pic>
        <p:nvPicPr>
          <p:cNvPr id="40" name="Picture 39" descr="http://printablenumbers.org/1-20/printable_number_5.jpg"/>
          <p:cNvPicPr/>
          <p:nvPr/>
        </p:nvPicPr>
        <p:blipFill rotWithShape="1">
          <a:blip r:embed="rId17" cstate="print">
            <a:extLst>
              <a:ext uri="{28A0092B-C50C-407E-A947-70E740481C1C}">
                <a14:useLocalDpi xmlns:a14="http://schemas.microsoft.com/office/drawing/2010/main" val="0"/>
              </a:ext>
            </a:extLst>
          </a:blip>
          <a:srcRect l="4222" t="6778" r="5222" b="19444"/>
          <a:stretch/>
        </p:blipFill>
        <p:spPr bwMode="auto">
          <a:xfrm>
            <a:off x="2099795" y="3090779"/>
            <a:ext cx="132080" cy="107950"/>
          </a:xfrm>
          <a:prstGeom prst="rect">
            <a:avLst/>
          </a:prstGeom>
          <a:noFill/>
          <a:ln>
            <a:noFill/>
          </a:ln>
          <a:extLst>
            <a:ext uri="{53640926-AAD7-44D8-BBD7-CCE9431645EC}">
              <a14:shadowObscured xmlns:a14="http://schemas.microsoft.com/office/drawing/2010/main"/>
            </a:ext>
          </a:extLst>
        </p:spPr>
      </p:pic>
      <p:pic>
        <p:nvPicPr>
          <p:cNvPr id="41" name="Picture 40" descr="http://printablenumbers.org/1-20/printable_number_6.jpg"/>
          <p:cNvPicPr/>
          <p:nvPr/>
        </p:nvPicPr>
        <p:blipFill rotWithShape="1">
          <a:blip r:embed="rId18" cstate="print">
            <a:extLst>
              <a:ext uri="{28A0092B-C50C-407E-A947-70E740481C1C}">
                <a14:useLocalDpi xmlns:a14="http://schemas.microsoft.com/office/drawing/2010/main" val="0"/>
              </a:ext>
            </a:extLst>
          </a:blip>
          <a:srcRect l="4222" t="6111" r="6889" b="19667"/>
          <a:stretch/>
        </p:blipFill>
        <p:spPr bwMode="auto">
          <a:xfrm>
            <a:off x="4495463" y="3101421"/>
            <a:ext cx="128905" cy="107950"/>
          </a:xfrm>
          <a:prstGeom prst="rect">
            <a:avLst/>
          </a:prstGeom>
          <a:noFill/>
          <a:ln>
            <a:noFill/>
          </a:ln>
          <a:extLst>
            <a:ext uri="{53640926-AAD7-44D8-BBD7-CCE9431645EC}">
              <a14:shadowObscured xmlns:a14="http://schemas.microsoft.com/office/drawing/2010/main"/>
            </a:ext>
          </a:extLst>
        </p:spPr>
      </p:pic>
      <p:pic>
        <p:nvPicPr>
          <p:cNvPr id="42" name="Picture 41" descr="http://printablenumbers.org/1-20/printable_number_7.jpg"/>
          <p:cNvPicPr/>
          <p:nvPr/>
        </p:nvPicPr>
        <p:blipFill rotWithShape="1">
          <a:blip r:embed="rId19" cstate="print">
            <a:extLst>
              <a:ext uri="{28A0092B-C50C-407E-A947-70E740481C1C}">
                <a14:useLocalDpi xmlns:a14="http://schemas.microsoft.com/office/drawing/2010/main" val="0"/>
              </a:ext>
            </a:extLst>
          </a:blip>
          <a:srcRect l="5667" t="5999" r="10667" b="19888"/>
          <a:stretch/>
        </p:blipFill>
        <p:spPr bwMode="auto">
          <a:xfrm>
            <a:off x="530442" y="5121187"/>
            <a:ext cx="121920" cy="107950"/>
          </a:xfrm>
          <a:prstGeom prst="rect">
            <a:avLst/>
          </a:prstGeom>
          <a:noFill/>
          <a:ln>
            <a:noFill/>
          </a:ln>
          <a:extLst>
            <a:ext uri="{53640926-AAD7-44D8-BBD7-CCE9431645EC}">
              <a14:shadowObscured xmlns:a14="http://schemas.microsoft.com/office/drawing/2010/main"/>
            </a:ext>
          </a:extLst>
        </p:spPr>
      </p:pic>
      <p:pic>
        <p:nvPicPr>
          <p:cNvPr id="43" name="Picture 42" descr="http://printablenumbers.org/1-20/printable_number_8.jpg"/>
          <p:cNvPicPr/>
          <p:nvPr/>
        </p:nvPicPr>
        <p:blipFill rotWithShape="1">
          <a:blip r:embed="rId20" cstate="print">
            <a:extLst>
              <a:ext uri="{28A0092B-C50C-407E-A947-70E740481C1C}">
                <a14:useLocalDpi xmlns:a14="http://schemas.microsoft.com/office/drawing/2010/main" val="0"/>
              </a:ext>
            </a:extLst>
          </a:blip>
          <a:srcRect l="7668" t="6333" r="9222" b="20000"/>
          <a:stretch/>
        </p:blipFill>
        <p:spPr bwMode="auto">
          <a:xfrm>
            <a:off x="2118190" y="5230686"/>
            <a:ext cx="121285" cy="107950"/>
          </a:xfrm>
          <a:prstGeom prst="rect">
            <a:avLst/>
          </a:prstGeom>
          <a:noFill/>
          <a:ln>
            <a:noFill/>
          </a:ln>
          <a:extLst>
            <a:ext uri="{53640926-AAD7-44D8-BBD7-CCE9431645EC}">
              <a14:shadowObscured xmlns:a14="http://schemas.microsoft.com/office/drawing/2010/main"/>
            </a:ext>
          </a:extLst>
        </p:spPr>
      </p:pic>
      <p:pic>
        <p:nvPicPr>
          <p:cNvPr id="44" name="Picture 43" descr="http://printablenumbers.org/1-20/printable_number_9.jpg"/>
          <p:cNvPicPr/>
          <p:nvPr/>
        </p:nvPicPr>
        <p:blipFill rotWithShape="1">
          <a:blip r:embed="rId21" cstate="print">
            <a:extLst>
              <a:ext uri="{28A0092B-C50C-407E-A947-70E740481C1C}">
                <a14:useLocalDpi xmlns:a14="http://schemas.microsoft.com/office/drawing/2010/main" val="0"/>
              </a:ext>
            </a:extLst>
          </a:blip>
          <a:srcRect l="7112" t="6223" r="9222" b="19889"/>
          <a:stretch/>
        </p:blipFill>
        <p:spPr bwMode="auto">
          <a:xfrm>
            <a:off x="4394359" y="5037688"/>
            <a:ext cx="121920" cy="107950"/>
          </a:xfrm>
          <a:prstGeom prst="rect">
            <a:avLst/>
          </a:prstGeom>
          <a:noFill/>
          <a:ln>
            <a:noFill/>
          </a:ln>
          <a:extLst>
            <a:ext uri="{53640926-AAD7-44D8-BBD7-CCE9431645EC}">
              <a14:shadowObscured xmlns:a14="http://schemas.microsoft.com/office/drawing/2010/main"/>
            </a:ext>
          </a:extLst>
        </p:spPr>
      </p:pic>
      <p:pic>
        <p:nvPicPr>
          <p:cNvPr id="45" name="Picture 44" descr="http://printablenumbers.org/1-20/printable_number_10.jpg"/>
          <p:cNvPicPr/>
          <p:nvPr/>
        </p:nvPicPr>
        <p:blipFill rotWithShape="1">
          <a:blip r:embed="rId22" cstate="print">
            <a:extLst>
              <a:ext uri="{28A0092B-C50C-407E-A947-70E740481C1C}">
                <a14:useLocalDpi xmlns:a14="http://schemas.microsoft.com/office/drawing/2010/main" val="0"/>
              </a:ext>
            </a:extLst>
          </a:blip>
          <a:srcRect l="6778" t="6555" r="2556" b="19667"/>
          <a:stretch/>
        </p:blipFill>
        <p:spPr bwMode="auto">
          <a:xfrm>
            <a:off x="861738" y="7005765"/>
            <a:ext cx="132715" cy="107950"/>
          </a:xfrm>
          <a:prstGeom prst="rect">
            <a:avLst/>
          </a:prstGeom>
          <a:noFill/>
          <a:ln>
            <a:noFill/>
          </a:ln>
          <a:extLst>
            <a:ext uri="{53640926-AAD7-44D8-BBD7-CCE9431645EC}">
              <a14:shadowObscured xmlns:a14="http://schemas.microsoft.com/office/drawing/2010/main"/>
            </a:ext>
          </a:extLst>
        </p:spPr>
      </p:pic>
      <p:pic>
        <p:nvPicPr>
          <p:cNvPr id="46" name="Picture 45" descr="http://printablenumbers.org/1-20/printable_number_11.jpg"/>
          <p:cNvPicPr/>
          <p:nvPr/>
        </p:nvPicPr>
        <p:blipFill rotWithShape="1">
          <a:blip r:embed="rId23" cstate="print">
            <a:extLst>
              <a:ext uri="{28A0092B-C50C-407E-A947-70E740481C1C}">
                <a14:useLocalDpi xmlns:a14="http://schemas.microsoft.com/office/drawing/2010/main" val="0"/>
              </a:ext>
            </a:extLst>
          </a:blip>
          <a:srcRect l="4222" t="5888" r="8555" b="20222"/>
          <a:stretch/>
        </p:blipFill>
        <p:spPr bwMode="auto">
          <a:xfrm>
            <a:off x="3275286" y="7059740"/>
            <a:ext cx="127000" cy="107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7386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Staraí, Foinsí &amp; an tSeandálaíocht	</a:t>
            </a:r>
            <a:r>
              <a:rPr lang="en-IE" sz="2800" b="1" dirty="0"/>
              <a:t> </a:t>
            </a:r>
            <a:r>
              <a:rPr lang="en-IE" sz="1600" b="1" dirty="0" smtClean="0"/>
              <a:t>Stór focal 3</a:t>
            </a:r>
            <a:endParaRPr lang="ga-IE" sz="1600" b="1" dirty="0"/>
          </a:p>
        </p:txBody>
      </p:sp>
      <p:sp>
        <p:nvSpPr>
          <p:cNvPr id="2" name="TextBox 1"/>
          <p:cNvSpPr txBox="1"/>
          <p:nvPr/>
        </p:nvSpPr>
        <p:spPr>
          <a:xfrm>
            <a:off x="76200" y="914400"/>
            <a:ext cx="6667500" cy="8248412"/>
          </a:xfrm>
          <a:prstGeom prst="rect">
            <a:avLst/>
          </a:prstGeom>
          <a:noFill/>
        </p:spPr>
        <p:txBody>
          <a:bodyPr wrap="square" rtlCol="0">
            <a:spAutoFit/>
          </a:bodyPr>
          <a:lstStyle/>
          <a:p>
            <a:pPr algn="just"/>
            <a:r>
              <a:rPr lang="en-IE" sz="1600" dirty="0" smtClean="0"/>
              <a:t>Meaitseáil na sainmhínithe leis na focail chuí; agus cuir an uimhir cheart ó na pictiúir ar an sleamhnán deireanach in aice leo. </a:t>
            </a:r>
          </a:p>
          <a:p>
            <a:pPr algn="just"/>
            <a:endParaRPr lang="en-IE" dirty="0"/>
          </a:p>
          <a:p>
            <a:pPr marL="285750" indent="-285750" algn="just">
              <a:buFont typeface="Courier New" pitchFamily="49" charset="0"/>
              <a:buChar char="o"/>
            </a:pPr>
            <a:r>
              <a:rPr lang="en-IE" dirty="0" smtClean="0"/>
              <a:t>Foirgneamh nó baile a bhfuil </a:t>
            </a:r>
            <a:r>
              <a:rPr lang="en-IE" dirty="0" err="1" smtClean="0"/>
              <a:t>droch</a:t>
            </a:r>
            <a:r>
              <a:rPr lang="en-IE" dirty="0" smtClean="0"/>
              <a:t>-chaoi air de bharr imeacht aimsire.  	</a:t>
            </a:r>
          </a:p>
          <a:p>
            <a:pPr marL="285750" indent="-285750" algn="just">
              <a:buFont typeface="Courier New" pitchFamily="49" charset="0"/>
              <a:buChar char="o"/>
            </a:pPr>
            <a:endParaRPr lang="en-IE" sz="1200" dirty="0"/>
          </a:p>
          <a:p>
            <a:pPr marL="285750" indent="-285750" algn="just">
              <a:buFont typeface="Courier New" pitchFamily="49" charset="0"/>
              <a:buChar char="o"/>
            </a:pPr>
            <a:r>
              <a:rPr lang="en-IE" dirty="0" smtClean="0"/>
              <a:t>Cuntas scríofa a bhfuil eolas cruinn tábhachtach faoin stair ann. </a:t>
            </a:r>
          </a:p>
          <a:p>
            <a:pPr marL="285750" indent="-285750" algn="just">
              <a:buFont typeface="Courier New" pitchFamily="49" charset="0"/>
              <a:buChar char="o"/>
            </a:pPr>
            <a:endParaRPr lang="en-IE" sz="1200" dirty="0"/>
          </a:p>
          <a:p>
            <a:pPr marL="285750" indent="-285750" algn="just">
              <a:buFont typeface="Courier New" pitchFamily="49" charset="0"/>
              <a:buChar char="o"/>
            </a:pPr>
            <a:r>
              <a:rPr lang="en-IE" dirty="0" smtClean="0"/>
              <a:t>Liosta de líon na ndaoine sa tír, a bhailíonn an rialtas.</a:t>
            </a:r>
          </a:p>
          <a:p>
            <a:pPr marL="285750" indent="-285750" algn="just">
              <a:buFont typeface="Courier New" pitchFamily="49" charset="0"/>
              <a:buChar char="o"/>
            </a:pPr>
            <a:endParaRPr lang="en-IE" sz="1200" dirty="0"/>
          </a:p>
          <a:p>
            <a:pPr marL="285750" indent="-285750" algn="just">
              <a:buFont typeface="Courier New" pitchFamily="49" charset="0"/>
              <a:buChar char="o"/>
            </a:pPr>
            <a:r>
              <a:rPr lang="en-IE" dirty="0" smtClean="0"/>
              <a:t>Leacht a dhéanann comóireadh ar shaol duine cáiliúil.</a:t>
            </a:r>
          </a:p>
          <a:p>
            <a:pPr marL="285750" indent="-285750" algn="just">
              <a:buFont typeface="Courier New" pitchFamily="49" charset="0"/>
              <a:buChar char="o"/>
            </a:pPr>
            <a:endParaRPr lang="en-IE" sz="1200" dirty="0"/>
          </a:p>
          <a:p>
            <a:pPr marL="285750" indent="-285750" algn="just">
              <a:buFont typeface="Courier New" pitchFamily="49" charset="0"/>
              <a:buChar char="o"/>
            </a:pPr>
            <a:r>
              <a:rPr lang="en-IE" dirty="0" smtClean="0"/>
              <a:t>Foinsí a bhaineann go díreach le hábhar agus </a:t>
            </a:r>
            <a:r>
              <a:rPr lang="en-IE" dirty="0"/>
              <a:t>a thugann fianaise don staraí, </a:t>
            </a:r>
            <a:r>
              <a:rPr lang="en-IE" dirty="0" smtClean="0"/>
              <a:t>litir a scríobh duine nó grianghraf mar shampla. </a:t>
            </a:r>
          </a:p>
          <a:p>
            <a:pPr marL="285750" indent="-285750" algn="just">
              <a:buFont typeface="Courier New" pitchFamily="49" charset="0"/>
              <a:buChar char="o"/>
            </a:pPr>
            <a:endParaRPr lang="en-IE" sz="1200" dirty="0"/>
          </a:p>
          <a:p>
            <a:pPr marL="285750" indent="-285750" algn="just">
              <a:buFont typeface="Courier New" pitchFamily="49" charset="0"/>
              <a:buChar char="o"/>
            </a:pPr>
            <a:r>
              <a:rPr lang="en-IE" dirty="0" smtClean="0"/>
              <a:t>Seo an áit a mbíonn daoine marbha.  </a:t>
            </a:r>
          </a:p>
          <a:p>
            <a:pPr marL="285750" indent="-285750" algn="just">
              <a:buFont typeface="Courier New" pitchFamily="49" charset="0"/>
              <a:buChar char="o"/>
            </a:pPr>
            <a:endParaRPr lang="en-IE" sz="1200" dirty="0"/>
          </a:p>
          <a:p>
            <a:pPr marL="285750" indent="-285750" algn="just">
              <a:buFont typeface="Courier New" pitchFamily="49" charset="0"/>
              <a:buChar char="o"/>
            </a:pPr>
            <a:r>
              <a:rPr lang="en-IE" dirty="0" smtClean="0"/>
              <a:t>Leabhar, doiciméad nó aon rud scríofa le lámh.</a:t>
            </a:r>
          </a:p>
          <a:p>
            <a:pPr marL="285750" indent="-285750" algn="just">
              <a:buFont typeface="Courier New" pitchFamily="49" charset="0"/>
              <a:buChar char="o"/>
            </a:pPr>
            <a:endParaRPr lang="en-IE" sz="1200" dirty="0"/>
          </a:p>
          <a:p>
            <a:pPr marL="285750" indent="-285750" algn="just">
              <a:buFont typeface="Courier New" pitchFamily="49" charset="0"/>
              <a:buChar char="o"/>
            </a:pPr>
            <a:r>
              <a:rPr lang="en-IE" dirty="0" smtClean="0"/>
              <a:t>Aon doiciméad a bhfuil stampa an rialtais air. </a:t>
            </a:r>
          </a:p>
          <a:p>
            <a:pPr marL="285750" indent="-285750" algn="just">
              <a:buFont typeface="Courier New" pitchFamily="49" charset="0"/>
              <a:buChar char="o"/>
            </a:pPr>
            <a:endParaRPr lang="en-IE" sz="1200" dirty="0"/>
          </a:p>
          <a:p>
            <a:pPr marL="285750" indent="-285750" algn="just">
              <a:buFont typeface="Courier New" pitchFamily="49" charset="0"/>
              <a:buChar char="o"/>
            </a:pPr>
            <a:r>
              <a:rPr lang="en-IE" dirty="0" smtClean="0"/>
              <a:t>Grúpa daoine a thagann le chéile chun fiosrúchán a dhéanamh.</a:t>
            </a:r>
          </a:p>
          <a:p>
            <a:pPr marL="285750" indent="-285750" algn="just">
              <a:buFont typeface="Courier New" pitchFamily="49" charset="0"/>
              <a:buChar char="o"/>
            </a:pPr>
            <a:endParaRPr lang="en-IE" sz="1200" dirty="0"/>
          </a:p>
          <a:p>
            <a:pPr marL="285750" indent="-285750" algn="just">
              <a:buFont typeface="Courier New" pitchFamily="49" charset="0"/>
              <a:buChar char="o"/>
            </a:pPr>
            <a:r>
              <a:rPr lang="en-IE" dirty="0" smtClean="0"/>
              <a:t>Foinsí eolais ó </a:t>
            </a:r>
            <a:r>
              <a:rPr lang="en-IE" dirty="0"/>
              <a:t>leabhair nó ó </a:t>
            </a:r>
            <a:r>
              <a:rPr lang="en-IE" dirty="0" smtClean="0"/>
              <a:t>chiclipéid, mar shampla, a úsáideann </a:t>
            </a:r>
            <a:r>
              <a:rPr lang="en-IE" dirty="0"/>
              <a:t>an </a:t>
            </a:r>
            <a:r>
              <a:rPr lang="en-IE" dirty="0" smtClean="0"/>
              <a:t>staraí. </a:t>
            </a:r>
          </a:p>
          <a:p>
            <a:pPr marL="285750" indent="-285750" algn="just">
              <a:buFont typeface="Courier New" pitchFamily="49" charset="0"/>
              <a:buChar char="o"/>
            </a:pPr>
            <a:endParaRPr lang="en-IE" sz="1200" dirty="0"/>
          </a:p>
          <a:p>
            <a:pPr marL="285750" indent="-285750" algn="just">
              <a:buFont typeface="Courier New" pitchFamily="49" charset="0"/>
              <a:buChar char="o"/>
            </a:pPr>
            <a:r>
              <a:rPr lang="en-IE" dirty="0" smtClean="0"/>
              <a:t>Eolas a chuireann an rialtas ar fáil don phobal. </a:t>
            </a:r>
          </a:p>
          <a:p>
            <a:pPr marL="285750" indent="-285750" algn="just">
              <a:buFont typeface="Courier New" pitchFamily="49" charset="0"/>
              <a:buChar char="o"/>
            </a:pPr>
            <a:endParaRPr lang="en-IE" dirty="0"/>
          </a:p>
          <a:p>
            <a:pPr marL="285750" indent="-285750" algn="just">
              <a:buFont typeface="Courier New" pitchFamily="49" charset="0"/>
              <a:buChar char="o"/>
            </a:pPr>
            <a:endParaRPr lang="en-IE" dirty="0" smtClean="0"/>
          </a:p>
          <a:p>
            <a:pPr algn="just"/>
            <a:endParaRPr lang="en-IE" dirty="0" smtClean="0"/>
          </a:p>
          <a:p>
            <a:pPr algn="just"/>
            <a:endParaRPr lang="en-IE" dirty="0"/>
          </a:p>
          <a:p>
            <a:pPr algn="just"/>
            <a:endParaRPr lang="en-IE" dirty="0"/>
          </a:p>
          <a:p>
            <a:pPr algn="just"/>
            <a:endParaRPr lang="en-IE" dirty="0"/>
          </a:p>
        </p:txBody>
      </p:sp>
      <p:sp>
        <p:nvSpPr>
          <p:cNvPr id="3" name="Rounded Rectangle 2"/>
          <p:cNvSpPr/>
          <p:nvPr/>
        </p:nvSpPr>
        <p:spPr>
          <a:xfrm>
            <a:off x="609600" y="7467600"/>
            <a:ext cx="5562600" cy="1524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IE" sz="1400" dirty="0" smtClean="0">
                <a:solidFill>
                  <a:schemeClr val="tx1"/>
                </a:solidFill>
              </a:rPr>
              <a:t>cáipéis rialtais       fothrach            reilig 	coiste fiosrúcháin</a:t>
            </a:r>
            <a:r>
              <a:rPr lang="en-IE" sz="1400" dirty="0">
                <a:solidFill>
                  <a:schemeClr val="tx1"/>
                </a:solidFill>
              </a:rPr>
              <a:t> </a:t>
            </a:r>
            <a:r>
              <a:rPr lang="en-IE" sz="1400" dirty="0" smtClean="0">
                <a:solidFill>
                  <a:schemeClr val="tx1"/>
                </a:solidFill>
              </a:rPr>
              <a:t>       lámhscríbhinn      	foinsí príomhúla                    daonáireamh</a:t>
            </a:r>
          </a:p>
          <a:p>
            <a:pPr>
              <a:lnSpc>
                <a:spcPct val="150000"/>
              </a:lnSpc>
            </a:pPr>
            <a:r>
              <a:rPr lang="en-IE" sz="1400" dirty="0" smtClean="0">
                <a:solidFill>
                  <a:schemeClr val="tx1"/>
                </a:solidFill>
              </a:rPr>
              <a:t>	taifead      	tuarascáil rialtais</a:t>
            </a:r>
            <a:endParaRPr lang="en-IE" sz="1400" dirty="0">
              <a:solidFill>
                <a:schemeClr val="tx1"/>
              </a:solidFill>
            </a:endParaRPr>
          </a:p>
          <a:p>
            <a:pPr>
              <a:lnSpc>
                <a:spcPct val="150000"/>
              </a:lnSpc>
            </a:pPr>
            <a:r>
              <a:rPr lang="en-IE" sz="1400" dirty="0" smtClean="0">
                <a:solidFill>
                  <a:schemeClr val="tx1"/>
                </a:solidFill>
              </a:rPr>
              <a:t>foinsí tánaisteacha	               	  leacht cuimhneacháin</a:t>
            </a:r>
            <a:endParaRPr lang="en-IE" sz="1400" dirty="0">
              <a:solidFill>
                <a:schemeClr val="tx1"/>
              </a:solidFill>
            </a:endParaRPr>
          </a:p>
          <a:p>
            <a:endParaRPr lang="en-IE" sz="1400" dirty="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3096" y="4539905"/>
            <a:ext cx="1710604" cy="127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86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Staraí, Foinsí &amp; an tSeandálaíocht	</a:t>
            </a:r>
            <a:r>
              <a:rPr lang="en-IE" sz="2800" b="1" dirty="0"/>
              <a:t> </a:t>
            </a:r>
            <a:r>
              <a:rPr lang="en-IE" sz="1600" b="1" dirty="0" smtClean="0"/>
              <a:t>Stór focal 4</a:t>
            </a:r>
            <a:endParaRPr lang="ga-IE" sz="1600" b="1" dirty="0"/>
          </a:p>
        </p:txBody>
      </p:sp>
      <p:sp>
        <p:nvSpPr>
          <p:cNvPr id="2" name="TextBox 1"/>
          <p:cNvSpPr txBox="1"/>
          <p:nvPr/>
        </p:nvSpPr>
        <p:spPr>
          <a:xfrm>
            <a:off x="152400" y="909430"/>
            <a:ext cx="6400800" cy="923330"/>
          </a:xfrm>
          <a:prstGeom prst="rect">
            <a:avLst/>
          </a:prstGeom>
          <a:noFill/>
          <a:ln w="12700">
            <a:solidFill>
              <a:schemeClr val="tx1"/>
            </a:solidFill>
          </a:ln>
          <a:effectLst>
            <a:glow rad="228600">
              <a:schemeClr val="accent1">
                <a:satMod val="175000"/>
                <a:alpha val="40000"/>
              </a:schemeClr>
            </a:glow>
          </a:effectLst>
        </p:spPr>
        <p:txBody>
          <a:bodyPr wrap="square" rtlCol="0">
            <a:spAutoFit/>
          </a:bodyPr>
          <a:lstStyle/>
          <a:p>
            <a:pPr algn="just"/>
            <a:r>
              <a:rPr lang="en-IE" dirty="0" smtClean="0"/>
              <a:t>	Agus tú ag foghlaim focail nua, déan iarracht an uimhir 	iolra a fhoghlaim chomh maith! Cén t-iolra atá ag na 	focail a d’fhoghlaim tú sa cheacht go dtí seo?</a:t>
            </a:r>
            <a:endParaRPr lang="en-IE" dirty="0"/>
          </a:p>
        </p:txBody>
      </p:sp>
      <p:sp>
        <p:nvSpPr>
          <p:cNvPr id="8" name="TextBox 7"/>
          <p:cNvSpPr txBox="1"/>
          <p:nvPr/>
        </p:nvSpPr>
        <p:spPr>
          <a:xfrm>
            <a:off x="223339" y="2971800"/>
            <a:ext cx="6172200" cy="5355312"/>
          </a:xfrm>
          <a:prstGeom prst="rect">
            <a:avLst/>
          </a:prstGeom>
          <a:noFill/>
        </p:spPr>
        <p:txBody>
          <a:bodyPr wrap="square" rtlCol="0">
            <a:spAutoFit/>
          </a:bodyPr>
          <a:lstStyle/>
          <a:p>
            <a:pPr algn="just"/>
            <a:r>
              <a:rPr lang="en-IE" dirty="0" smtClean="0"/>
              <a:t>Féach ar na focail thíos anois. Tá dhá fhocal taobh istigh de na focail, a chuidíonn leat brí na bhfocal a aimsiú. Breac síos na focail atá taobh istigh díobh anois. Tá sampla amháin déanta duit. </a:t>
            </a:r>
          </a:p>
          <a:p>
            <a:endParaRPr lang="en-IE" dirty="0"/>
          </a:p>
          <a:p>
            <a:r>
              <a:rPr lang="en-IE" dirty="0" smtClean="0"/>
              <a:t>Mionscrúdú	=	mion	        +	scrúdú</a:t>
            </a:r>
          </a:p>
          <a:p>
            <a:endParaRPr lang="en-IE" dirty="0"/>
          </a:p>
          <a:p>
            <a:r>
              <a:rPr lang="en-IE" dirty="0" smtClean="0"/>
              <a:t>Daonáireamh	=	________        +	</a:t>
            </a:r>
            <a:r>
              <a:rPr lang="en-IE" dirty="0"/>
              <a:t> </a:t>
            </a:r>
            <a:r>
              <a:rPr lang="en-IE" dirty="0" smtClean="0"/>
              <a:t>________</a:t>
            </a:r>
          </a:p>
          <a:p>
            <a:endParaRPr lang="en-IE" dirty="0"/>
          </a:p>
          <a:p>
            <a:r>
              <a:rPr lang="en-IE" dirty="0" smtClean="0"/>
              <a:t>Lámhscríbhinní	=	</a:t>
            </a:r>
            <a:r>
              <a:rPr lang="en-IE" dirty="0"/>
              <a:t> </a:t>
            </a:r>
            <a:r>
              <a:rPr lang="en-IE" dirty="0" smtClean="0"/>
              <a:t>________       +	</a:t>
            </a:r>
            <a:r>
              <a:rPr lang="en-IE" dirty="0"/>
              <a:t> </a:t>
            </a:r>
            <a:r>
              <a:rPr lang="en-IE" dirty="0" smtClean="0"/>
              <a:t>________</a:t>
            </a:r>
          </a:p>
          <a:p>
            <a:endParaRPr lang="en-IE" dirty="0"/>
          </a:p>
          <a:p>
            <a:r>
              <a:rPr lang="en-IE" dirty="0" smtClean="0"/>
              <a:t>Saineolaí		=	</a:t>
            </a:r>
            <a:r>
              <a:rPr lang="en-IE" dirty="0"/>
              <a:t> </a:t>
            </a:r>
            <a:r>
              <a:rPr lang="en-IE" dirty="0" smtClean="0"/>
              <a:t>________       +	</a:t>
            </a:r>
            <a:r>
              <a:rPr lang="en-IE" dirty="0"/>
              <a:t> </a:t>
            </a:r>
            <a:r>
              <a:rPr lang="en-IE" dirty="0" smtClean="0"/>
              <a:t>________</a:t>
            </a:r>
          </a:p>
          <a:p>
            <a:endParaRPr lang="en-IE" dirty="0"/>
          </a:p>
          <a:p>
            <a:r>
              <a:rPr lang="en-IE" dirty="0" smtClean="0"/>
              <a:t>Lámhdhéantúsán	=	</a:t>
            </a:r>
            <a:r>
              <a:rPr lang="en-IE" dirty="0"/>
              <a:t> </a:t>
            </a:r>
            <a:r>
              <a:rPr lang="en-IE" dirty="0" smtClean="0"/>
              <a:t>________       +	</a:t>
            </a:r>
            <a:r>
              <a:rPr lang="en-IE" dirty="0"/>
              <a:t> </a:t>
            </a:r>
            <a:r>
              <a:rPr lang="en-IE" dirty="0" smtClean="0"/>
              <a:t>________</a:t>
            </a:r>
          </a:p>
          <a:p>
            <a:endParaRPr lang="en-IE" dirty="0"/>
          </a:p>
          <a:p>
            <a:r>
              <a:rPr lang="en-IE" dirty="0" smtClean="0"/>
              <a:t>Réamhstairiúil	=	</a:t>
            </a:r>
            <a:r>
              <a:rPr lang="en-IE" dirty="0"/>
              <a:t> </a:t>
            </a:r>
            <a:r>
              <a:rPr lang="en-IE" dirty="0" smtClean="0"/>
              <a:t>________       +	</a:t>
            </a:r>
            <a:r>
              <a:rPr lang="en-IE" dirty="0"/>
              <a:t> </a:t>
            </a:r>
            <a:r>
              <a:rPr lang="en-IE" dirty="0" smtClean="0"/>
              <a:t>________</a:t>
            </a:r>
          </a:p>
          <a:p>
            <a:endParaRPr lang="en-IE" dirty="0"/>
          </a:p>
          <a:p>
            <a:r>
              <a:rPr lang="en-IE" dirty="0" err="1" smtClean="0"/>
              <a:t>Neamhchlaonta</a:t>
            </a:r>
            <a:r>
              <a:rPr lang="en-IE" dirty="0"/>
              <a:t>	=	 ________       +	 ________</a:t>
            </a:r>
          </a:p>
          <a:p>
            <a:endParaRPr lang="en-IE" dirty="0"/>
          </a:p>
        </p:txBody>
      </p:sp>
      <p:pic>
        <p:nvPicPr>
          <p:cNvPr id="7" name="Picture 6" descr="Industry Electro devices ic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1" y="1119317"/>
            <a:ext cx="503555" cy="503555"/>
          </a:xfrm>
          <a:prstGeom prst="rect">
            <a:avLst/>
          </a:prstGeom>
          <a:noFill/>
          <a:ln>
            <a:noFill/>
          </a:ln>
        </p:spPr>
      </p:pic>
      <p:cxnSp>
        <p:nvCxnSpPr>
          <p:cNvPr id="9" name="Elbow Connector 8"/>
          <p:cNvCxnSpPr/>
          <p:nvPr/>
        </p:nvCxnSpPr>
        <p:spPr>
          <a:xfrm>
            <a:off x="164592" y="2514600"/>
            <a:ext cx="6414300" cy="108000"/>
          </a:xfrm>
          <a:prstGeom prst="bentConnector3">
            <a:avLst>
              <a:gd name="adj1" fmla="val 50000"/>
            </a:avLst>
          </a:prstGeom>
          <a:ln w="127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499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Staraí, Foinsí &amp; an tSeandálaíocht	</a:t>
            </a:r>
            <a:r>
              <a:rPr lang="en-IE" sz="2800" b="1" dirty="0"/>
              <a:t> </a:t>
            </a:r>
            <a:r>
              <a:rPr lang="en-IE" sz="1600" b="1" dirty="0" smtClean="0"/>
              <a:t>Stór focal 5</a:t>
            </a:r>
            <a:endParaRPr lang="ga-IE" sz="1600" b="1" dirty="0"/>
          </a:p>
        </p:txBody>
      </p:sp>
      <p:sp>
        <p:nvSpPr>
          <p:cNvPr id="8" name="TextBox 7"/>
          <p:cNvSpPr txBox="1"/>
          <p:nvPr/>
        </p:nvSpPr>
        <p:spPr>
          <a:xfrm>
            <a:off x="175260" y="900074"/>
            <a:ext cx="6377940" cy="923330"/>
          </a:xfrm>
          <a:prstGeom prst="rect">
            <a:avLst/>
          </a:prstGeom>
          <a:noFill/>
        </p:spPr>
        <p:txBody>
          <a:bodyPr wrap="square" rtlCol="0">
            <a:spAutoFit/>
          </a:bodyPr>
          <a:lstStyle/>
          <a:p>
            <a:pPr algn="just"/>
            <a:r>
              <a:rPr lang="en-IE" dirty="0" smtClean="0"/>
              <a:t>Cad atá ar siúl sa phictiúr seo? Bain úsáid as na focail sa bhosca chun cuidiú leat. Cén t-ainm a thugtar ar na daoine atá ag obair ann?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844740"/>
            <a:ext cx="5448300" cy="38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76800" y="2057400"/>
            <a:ext cx="1866900" cy="2585323"/>
          </a:xfrm>
          <a:prstGeom prst="rect">
            <a:avLst/>
          </a:prstGeom>
          <a:solidFill>
            <a:schemeClr val="accent3">
              <a:lumMod val="75000"/>
            </a:schemeClr>
          </a:solidFill>
        </p:spPr>
        <p:txBody>
          <a:bodyPr wrap="square" rtlCol="0">
            <a:spAutoFit/>
          </a:bodyPr>
          <a:lstStyle/>
          <a:p>
            <a:r>
              <a:rPr lang="en-IE" dirty="0" smtClean="0"/>
              <a:t>Iarsmaí</a:t>
            </a:r>
          </a:p>
          <a:p>
            <a:r>
              <a:rPr lang="en-IE" dirty="0" smtClean="0"/>
              <a:t>Mionscrúdú</a:t>
            </a:r>
          </a:p>
          <a:p>
            <a:r>
              <a:rPr lang="en-IE" dirty="0" smtClean="0"/>
              <a:t>Tochailt</a:t>
            </a:r>
          </a:p>
          <a:p>
            <a:r>
              <a:rPr lang="en-IE" dirty="0" smtClean="0"/>
              <a:t>Creatlacha daoine</a:t>
            </a:r>
          </a:p>
          <a:p>
            <a:r>
              <a:rPr lang="en-IE" dirty="0" smtClean="0"/>
              <a:t>Lámhdhéantúsán</a:t>
            </a:r>
          </a:p>
          <a:p>
            <a:r>
              <a:rPr lang="en-IE" dirty="0" smtClean="0"/>
              <a:t>Caomhnú</a:t>
            </a:r>
          </a:p>
          <a:p>
            <a:r>
              <a:rPr lang="en-IE" dirty="0" smtClean="0"/>
              <a:t>Láthair</a:t>
            </a:r>
          </a:p>
          <a:p>
            <a:r>
              <a:rPr lang="en-IE" dirty="0" smtClean="0"/>
              <a:t>Stratagrafaíocht</a:t>
            </a:r>
          </a:p>
          <a:p>
            <a:r>
              <a:rPr lang="en-IE" dirty="0" smtClean="0"/>
              <a:t>Dátú Charbón 14</a:t>
            </a:r>
            <a:endParaRPr lang="en-IE" dirty="0"/>
          </a:p>
        </p:txBody>
      </p:sp>
      <p:sp>
        <p:nvSpPr>
          <p:cNvPr id="10" name="TextBox 9"/>
          <p:cNvSpPr txBox="1"/>
          <p:nvPr/>
        </p:nvSpPr>
        <p:spPr>
          <a:xfrm>
            <a:off x="76200" y="6017481"/>
            <a:ext cx="6629400" cy="2862322"/>
          </a:xfrm>
          <a:prstGeom prst="rect">
            <a:avLst/>
          </a:prstGeom>
          <a:noFill/>
        </p:spPr>
        <p:txBody>
          <a:bodyPr wrap="square" rtlCol="0">
            <a:spAutoFit/>
          </a:bodyPr>
          <a:lstStyle/>
          <a:p>
            <a:r>
              <a:rPr lang="en-IE" dirty="0" smtClean="0"/>
              <a:t>Féach ar na huirlisí a úsáideann seandálaí. Lipéadaigh na pictiúir. Tá uirlis amháin nach mbaineann an seandálaí úsáid aisti, cad í? Cén fáth?</a:t>
            </a:r>
            <a:endParaRPr lang="en-IE" dirty="0"/>
          </a:p>
          <a:p>
            <a:endParaRPr lang="en-IE" dirty="0" smtClean="0"/>
          </a:p>
          <a:p>
            <a:endParaRPr lang="en-IE" dirty="0"/>
          </a:p>
          <a:p>
            <a:endParaRPr lang="en-IE" dirty="0" smtClean="0"/>
          </a:p>
          <a:p>
            <a:endParaRPr lang="en-IE" dirty="0"/>
          </a:p>
          <a:p>
            <a:endParaRPr lang="en-IE" dirty="0" smtClean="0"/>
          </a:p>
          <a:p>
            <a:endParaRPr lang="en-IE" dirty="0"/>
          </a:p>
          <a:p>
            <a:r>
              <a:rPr lang="en-IE" dirty="0" smtClean="0"/>
              <a:t>Cén iolra atá ag na huirlisí?</a:t>
            </a:r>
            <a:endParaRPr lang="en-IE"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34" y="7029289"/>
            <a:ext cx="1368000"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2805" y="7874625"/>
            <a:ext cx="78285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3447" y="6791689"/>
            <a:ext cx="1400785" cy="9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732" y="7136625"/>
            <a:ext cx="1615710"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734458" y="6919961"/>
            <a:ext cx="1866900" cy="1477328"/>
          </a:xfrm>
          <a:prstGeom prst="rect">
            <a:avLst/>
          </a:prstGeom>
          <a:solidFill>
            <a:schemeClr val="accent2">
              <a:lumMod val="75000"/>
            </a:schemeClr>
          </a:solidFill>
        </p:spPr>
        <p:txBody>
          <a:bodyPr wrap="square" rtlCol="0">
            <a:spAutoFit/>
          </a:bodyPr>
          <a:lstStyle/>
          <a:p>
            <a:pPr marL="342900" indent="-342900">
              <a:buAutoNum type="arabicPeriod"/>
            </a:pPr>
            <a:r>
              <a:rPr lang="en-IE" dirty="0" smtClean="0"/>
              <a:t>Piocóid</a:t>
            </a:r>
          </a:p>
          <a:p>
            <a:pPr marL="342900" indent="-342900">
              <a:buAutoNum type="arabicPeriod"/>
            </a:pPr>
            <a:r>
              <a:rPr lang="en-IE" dirty="0" smtClean="0"/>
              <a:t>Rámhainn </a:t>
            </a:r>
          </a:p>
          <a:p>
            <a:pPr marL="342900" indent="-342900">
              <a:buAutoNum type="arabicPeriod"/>
            </a:pPr>
            <a:r>
              <a:rPr lang="en-IE" dirty="0" smtClean="0"/>
              <a:t>Lián</a:t>
            </a:r>
          </a:p>
          <a:p>
            <a:pPr marL="342900" indent="-342900">
              <a:buAutoNum type="arabicPeriod"/>
            </a:pPr>
            <a:r>
              <a:rPr lang="en-IE" dirty="0" smtClean="0"/>
              <a:t>Sleá </a:t>
            </a:r>
          </a:p>
          <a:p>
            <a:pPr marL="342900" indent="-342900">
              <a:buAutoNum type="arabicPeriod"/>
            </a:pPr>
            <a:r>
              <a:rPr lang="en-IE" dirty="0" smtClean="0"/>
              <a:t>Criathar </a:t>
            </a: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9232" y="7448642"/>
            <a:ext cx="10545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Elbow Connector 13"/>
          <p:cNvCxnSpPr/>
          <p:nvPr/>
        </p:nvCxnSpPr>
        <p:spPr>
          <a:xfrm>
            <a:off x="82906" y="5791200"/>
            <a:ext cx="6414300" cy="108000"/>
          </a:xfrm>
          <a:prstGeom prst="bentConnector3">
            <a:avLst>
              <a:gd name="adj1" fmla="val 50000"/>
            </a:avLst>
          </a:prstGeom>
          <a:ln w="127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932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Staraí, Foinsí &amp; an tSeandálaíocht	</a:t>
            </a:r>
            <a:r>
              <a:rPr lang="en-IE" sz="2800" b="1" dirty="0"/>
              <a:t> </a:t>
            </a:r>
            <a:r>
              <a:rPr lang="en-IE" sz="1600" b="1" dirty="0" smtClean="0"/>
              <a:t>Stór focal 6</a:t>
            </a:r>
            <a:endParaRPr lang="ga-IE" sz="1600" b="1" dirty="0"/>
          </a:p>
        </p:txBody>
      </p:sp>
      <p:sp>
        <p:nvSpPr>
          <p:cNvPr id="2" name="TextBox 1"/>
          <p:cNvSpPr txBox="1"/>
          <p:nvPr/>
        </p:nvSpPr>
        <p:spPr>
          <a:xfrm>
            <a:off x="152398" y="849384"/>
            <a:ext cx="6172200" cy="584775"/>
          </a:xfrm>
          <a:prstGeom prst="rect">
            <a:avLst/>
          </a:prstGeom>
          <a:noFill/>
        </p:spPr>
        <p:txBody>
          <a:bodyPr wrap="square" rtlCol="0">
            <a:spAutoFit/>
          </a:bodyPr>
          <a:lstStyle/>
          <a:p>
            <a:pPr algn="just"/>
            <a:r>
              <a:rPr lang="en-IE" sz="1600" dirty="0" smtClean="0"/>
              <a:t>Cluiche: an stór focal a bhaineann leis an staraí, le foinsí agus leis an tseandálaíocht.</a:t>
            </a:r>
            <a:endParaRPr lang="en-IE" sz="1600" dirty="0"/>
          </a:p>
        </p:txBody>
      </p:sp>
      <p:sp>
        <p:nvSpPr>
          <p:cNvPr id="36" name="Rectangle 35"/>
          <p:cNvSpPr/>
          <p:nvPr/>
        </p:nvSpPr>
        <p:spPr>
          <a:xfrm>
            <a:off x="5472153" y="141798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a dhéanann </a:t>
            </a:r>
            <a:r>
              <a:rPr lang="en-IE" sz="1400" b="1" dirty="0" smtClean="0">
                <a:solidFill>
                  <a:schemeClr val="tx1"/>
                </a:solidFill>
              </a:rPr>
              <a:t>staraí</a:t>
            </a:r>
            <a:r>
              <a:rPr lang="en-IE" dirty="0" smtClean="0">
                <a:solidFill>
                  <a:schemeClr val="tx1"/>
                </a:solidFill>
              </a:rPr>
              <a:t>?</a:t>
            </a:r>
            <a:endParaRPr lang="en-IE" dirty="0">
              <a:solidFill>
                <a:schemeClr val="tx1"/>
              </a:solidFill>
            </a:endParaRPr>
          </a:p>
        </p:txBody>
      </p:sp>
      <p:sp>
        <p:nvSpPr>
          <p:cNvPr id="37" name="Rectangle 36"/>
          <p:cNvSpPr/>
          <p:nvPr/>
        </p:nvSpPr>
        <p:spPr>
          <a:xfrm>
            <a:off x="2861475" y="5388996"/>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é seo?</a:t>
            </a:r>
          </a:p>
          <a:p>
            <a:pPr algn="ctr"/>
            <a:endParaRPr lang="en-IE" dirty="0">
              <a:solidFill>
                <a:schemeClr val="tx1"/>
              </a:solidFill>
            </a:endParaRPr>
          </a:p>
          <a:p>
            <a:pPr algn="ctr"/>
            <a:endParaRPr lang="en-IE" dirty="0" smtClean="0">
              <a:solidFill>
                <a:schemeClr val="tx1"/>
              </a:solidFill>
            </a:endParaRPr>
          </a:p>
        </p:txBody>
      </p:sp>
      <p:sp>
        <p:nvSpPr>
          <p:cNvPr id="38" name="Rectangle 37"/>
          <p:cNvSpPr/>
          <p:nvPr/>
        </p:nvSpPr>
        <p:spPr>
          <a:xfrm>
            <a:off x="2850211" y="141798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é seo?</a:t>
            </a:r>
          </a:p>
          <a:p>
            <a:pPr algn="ctr"/>
            <a:endParaRPr lang="en-IE" dirty="0">
              <a:solidFill>
                <a:schemeClr val="tx1"/>
              </a:solidFill>
            </a:endParaRPr>
          </a:p>
          <a:p>
            <a:pPr algn="ctr"/>
            <a:endParaRPr lang="en-IE" dirty="0">
              <a:solidFill>
                <a:schemeClr val="tx1"/>
              </a:solidFill>
            </a:endParaRPr>
          </a:p>
        </p:txBody>
      </p:sp>
      <p:sp>
        <p:nvSpPr>
          <p:cNvPr id="39" name="Rectangle 38"/>
          <p:cNvSpPr/>
          <p:nvPr/>
        </p:nvSpPr>
        <p:spPr>
          <a:xfrm>
            <a:off x="1532614" y="141798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Cuir san iolra:</a:t>
            </a:r>
          </a:p>
          <a:p>
            <a:pPr algn="ctr"/>
            <a:r>
              <a:rPr lang="en-IE" sz="1400" b="1" i="1" dirty="0">
                <a:solidFill>
                  <a:schemeClr val="tx1"/>
                </a:solidFill>
              </a:rPr>
              <a:t>f</a:t>
            </a:r>
            <a:r>
              <a:rPr lang="en-IE" sz="1400" b="1" i="1" dirty="0" smtClean="0">
                <a:solidFill>
                  <a:schemeClr val="tx1"/>
                </a:solidFill>
              </a:rPr>
              <a:t>oinse</a:t>
            </a:r>
            <a:endParaRPr lang="en-IE" sz="1400" b="1" i="1" dirty="0">
              <a:solidFill>
                <a:schemeClr val="tx1"/>
              </a:solidFill>
            </a:endParaRPr>
          </a:p>
        </p:txBody>
      </p:sp>
      <p:sp>
        <p:nvSpPr>
          <p:cNvPr id="40" name="Rectangle 39"/>
          <p:cNvSpPr/>
          <p:nvPr/>
        </p:nvSpPr>
        <p:spPr>
          <a:xfrm>
            <a:off x="215017" y="1414338"/>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smtClean="0">
              <a:solidFill>
                <a:schemeClr val="tx1"/>
              </a:solidFill>
            </a:endParaRPr>
          </a:p>
          <a:p>
            <a:pPr algn="ctr"/>
            <a:r>
              <a:rPr lang="en-IE" dirty="0" smtClean="0">
                <a:solidFill>
                  <a:schemeClr val="tx1"/>
                </a:solidFill>
              </a:rPr>
              <a:t>Tosaigh</a:t>
            </a:r>
            <a:endParaRPr lang="en-IE" dirty="0">
              <a:solidFill>
                <a:schemeClr val="tx1"/>
              </a:solidFill>
            </a:endParaRPr>
          </a:p>
        </p:txBody>
      </p:sp>
      <p:sp>
        <p:nvSpPr>
          <p:cNvPr id="41" name="Rectangle 40"/>
          <p:cNvSpPr/>
          <p:nvPr/>
        </p:nvSpPr>
        <p:spPr>
          <a:xfrm>
            <a:off x="5485405" y="24178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Mínigh an focal:</a:t>
            </a:r>
          </a:p>
          <a:p>
            <a:pPr algn="ctr"/>
            <a:r>
              <a:rPr lang="en-IE" sz="1400" b="1" i="1" dirty="0" smtClean="0">
                <a:solidFill>
                  <a:schemeClr val="tx1"/>
                </a:solidFill>
              </a:rPr>
              <a:t>bleachtaire</a:t>
            </a:r>
            <a:endParaRPr lang="en-IE" sz="1400" b="1" i="1" dirty="0">
              <a:solidFill>
                <a:schemeClr val="tx1"/>
              </a:solidFill>
            </a:endParaRPr>
          </a:p>
        </p:txBody>
      </p:sp>
      <p:sp>
        <p:nvSpPr>
          <p:cNvPr id="42" name="Rectangle 41"/>
          <p:cNvSpPr/>
          <p:nvPr/>
        </p:nvSpPr>
        <p:spPr>
          <a:xfrm>
            <a:off x="215017" y="34084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é seo:</a:t>
            </a:r>
          </a:p>
          <a:p>
            <a:pPr algn="ctr"/>
            <a:endParaRPr lang="en-IE" dirty="0" smtClean="0">
              <a:solidFill>
                <a:schemeClr val="tx1"/>
              </a:solidFill>
            </a:endParaRPr>
          </a:p>
          <a:p>
            <a:pPr algn="ctr"/>
            <a:endParaRPr lang="en-IE" dirty="0">
              <a:solidFill>
                <a:schemeClr val="tx1"/>
              </a:solidFill>
            </a:endParaRPr>
          </a:p>
        </p:txBody>
      </p:sp>
      <p:sp>
        <p:nvSpPr>
          <p:cNvPr id="43" name="Rectangle 42"/>
          <p:cNvSpPr/>
          <p:nvPr/>
        </p:nvSpPr>
        <p:spPr>
          <a:xfrm>
            <a:off x="1532613" y="34084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Tabhair sainmhíniú ar:</a:t>
            </a:r>
          </a:p>
          <a:p>
            <a:pPr algn="ctr"/>
            <a:r>
              <a:rPr lang="en-IE" sz="1400" b="1" dirty="0" smtClean="0">
                <a:solidFill>
                  <a:schemeClr val="tx1"/>
                </a:solidFill>
              </a:rPr>
              <a:t>tochailt </a:t>
            </a:r>
            <a:endParaRPr lang="en-IE" sz="1400" b="1" dirty="0">
              <a:solidFill>
                <a:schemeClr val="tx1"/>
              </a:solidFill>
            </a:endParaRPr>
          </a:p>
        </p:txBody>
      </p:sp>
      <p:sp>
        <p:nvSpPr>
          <p:cNvPr id="44" name="Rectangle 43"/>
          <p:cNvSpPr/>
          <p:nvPr/>
        </p:nvSpPr>
        <p:spPr>
          <a:xfrm>
            <a:off x="5485405" y="34084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é seo?</a:t>
            </a:r>
          </a:p>
          <a:p>
            <a:pPr algn="ctr"/>
            <a:endParaRPr lang="en-IE" dirty="0">
              <a:solidFill>
                <a:schemeClr val="tx1"/>
              </a:solidFill>
            </a:endParaRPr>
          </a:p>
          <a:p>
            <a:pPr algn="ctr"/>
            <a:endParaRPr lang="en-IE" dirty="0">
              <a:solidFill>
                <a:schemeClr val="tx1"/>
              </a:solidFill>
            </a:endParaRPr>
          </a:p>
        </p:txBody>
      </p:sp>
      <p:sp>
        <p:nvSpPr>
          <p:cNvPr id="45" name="Rectangle 44"/>
          <p:cNvSpPr/>
          <p:nvPr/>
        </p:nvSpPr>
        <p:spPr>
          <a:xfrm>
            <a:off x="2850211" y="34084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é an contrártha:</a:t>
            </a:r>
          </a:p>
          <a:p>
            <a:pPr algn="ctr"/>
            <a:r>
              <a:rPr lang="en-IE" sz="1400" b="1" i="1" dirty="0" smtClean="0">
                <a:solidFill>
                  <a:schemeClr val="tx1"/>
                </a:solidFill>
              </a:rPr>
              <a:t>claonta</a:t>
            </a:r>
            <a:endParaRPr lang="en-IE" sz="1400" b="1" i="1" dirty="0">
              <a:solidFill>
                <a:schemeClr val="tx1"/>
              </a:solidFill>
            </a:endParaRPr>
          </a:p>
        </p:txBody>
      </p:sp>
      <p:sp>
        <p:nvSpPr>
          <p:cNvPr id="46" name="Rectangle 45"/>
          <p:cNvSpPr/>
          <p:nvPr/>
        </p:nvSpPr>
        <p:spPr>
          <a:xfrm>
            <a:off x="4145942" y="141798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Críochnaigh an focal:</a:t>
            </a:r>
          </a:p>
          <a:p>
            <a:pPr algn="ctr"/>
            <a:r>
              <a:rPr lang="en-IE" sz="1400" b="1" i="1" dirty="0" err="1" smtClean="0">
                <a:solidFill>
                  <a:schemeClr val="tx1"/>
                </a:solidFill>
              </a:rPr>
              <a:t>seandál</a:t>
            </a:r>
            <a:r>
              <a:rPr lang="en-IE" sz="1400" b="1" i="1" dirty="0" smtClean="0">
                <a:solidFill>
                  <a:schemeClr val="tx1"/>
                </a:solidFill>
              </a:rPr>
              <a:t>___</a:t>
            </a:r>
            <a:endParaRPr lang="en-IE" sz="1400" b="1" i="1" dirty="0">
              <a:solidFill>
                <a:schemeClr val="tx1"/>
              </a:solidFill>
            </a:endParaRPr>
          </a:p>
        </p:txBody>
      </p:sp>
      <p:sp>
        <p:nvSpPr>
          <p:cNvPr id="47" name="Rectangle 46"/>
          <p:cNvSpPr/>
          <p:nvPr/>
        </p:nvSpPr>
        <p:spPr>
          <a:xfrm>
            <a:off x="1543878" y="5388996"/>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Ar mhaith leat bheith </a:t>
            </a:r>
            <a:r>
              <a:rPr lang="en-IE" sz="1400" b="1" dirty="0" smtClean="0">
                <a:solidFill>
                  <a:schemeClr val="tx1"/>
                </a:solidFill>
              </a:rPr>
              <a:t>i  do bhleachtaire</a:t>
            </a:r>
            <a:r>
              <a:rPr lang="en-IE" dirty="0" smtClean="0">
                <a:solidFill>
                  <a:schemeClr val="tx1"/>
                </a:solidFill>
              </a:rPr>
              <a:t>?</a:t>
            </a:r>
            <a:endParaRPr lang="en-IE" dirty="0">
              <a:solidFill>
                <a:schemeClr val="tx1"/>
              </a:solidFill>
            </a:endParaRPr>
          </a:p>
        </p:txBody>
      </p:sp>
      <p:sp>
        <p:nvSpPr>
          <p:cNvPr id="48" name="Rectangle 47"/>
          <p:cNvSpPr/>
          <p:nvPr/>
        </p:nvSpPr>
        <p:spPr>
          <a:xfrm>
            <a:off x="215017" y="53903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Mínigh an focal:</a:t>
            </a:r>
          </a:p>
          <a:p>
            <a:pPr algn="ctr"/>
            <a:r>
              <a:rPr lang="en-IE" sz="1400" b="1" i="1" dirty="0" smtClean="0">
                <a:solidFill>
                  <a:schemeClr val="tx1"/>
                </a:solidFill>
              </a:rPr>
              <a:t>Daonáireamh</a:t>
            </a:r>
            <a:endParaRPr lang="en-IE" sz="1400" b="1" i="1" dirty="0">
              <a:solidFill>
                <a:schemeClr val="tx1"/>
              </a:solidFill>
            </a:endParaRPr>
          </a:p>
        </p:txBody>
      </p:sp>
      <p:sp>
        <p:nvSpPr>
          <p:cNvPr id="49" name="Rectangle 48"/>
          <p:cNvSpPr/>
          <p:nvPr/>
        </p:nvSpPr>
        <p:spPr>
          <a:xfrm>
            <a:off x="215017" y="43990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Cuir san iolra:</a:t>
            </a:r>
          </a:p>
          <a:p>
            <a:pPr algn="ctr"/>
            <a:r>
              <a:rPr lang="en-IE" sz="1400" b="1" i="1" dirty="0" smtClean="0">
                <a:solidFill>
                  <a:schemeClr val="tx1"/>
                </a:solidFill>
              </a:rPr>
              <a:t>creatlach</a:t>
            </a:r>
            <a:endParaRPr lang="en-IE" sz="1400" b="1" i="1" dirty="0">
              <a:solidFill>
                <a:schemeClr val="tx1"/>
              </a:solidFill>
            </a:endParaRPr>
          </a:p>
        </p:txBody>
      </p:sp>
      <p:sp>
        <p:nvSpPr>
          <p:cNvPr id="50" name="Rectangle 49"/>
          <p:cNvSpPr/>
          <p:nvPr/>
        </p:nvSpPr>
        <p:spPr>
          <a:xfrm>
            <a:off x="4154556" y="3408459"/>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Cuir an focal</a:t>
            </a:r>
          </a:p>
          <a:p>
            <a:pPr algn="ctr"/>
            <a:r>
              <a:rPr lang="en-IE" dirty="0" smtClean="0">
                <a:solidFill>
                  <a:schemeClr val="tx1"/>
                </a:solidFill>
              </a:rPr>
              <a:t>san iolra</a:t>
            </a:r>
            <a:endParaRPr lang="en-IE" dirty="0">
              <a:solidFill>
                <a:schemeClr val="tx1"/>
              </a:solidFill>
            </a:endParaRPr>
          </a:p>
        </p:txBody>
      </p:sp>
      <p:sp>
        <p:nvSpPr>
          <p:cNvPr id="51" name="Rectangle 50"/>
          <p:cNvSpPr/>
          <p:nvPr/>
        </p:nvSpPr>
        <p:spPr>
          <a:xfrm>
            <a:off x="4190999" y="5388996"/>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Cuir an focal</a:t>
            </a:r>
          </a:p>
          <a:p>
            <a:pPr algn="ctr"/>
            <a:r>
              <a:rPr lang="en-IE" dirty="0">
                <a:solidFill>
                  <a:schemeClr val="tx1"/>
                </a:solidFill>
              </a:rPr>
              <a:t>san iolra</a:t>
            </a:r>
          </a:p>
        </p:txBody>
      </p:sp>
      <p:sp>
        <p:nvSpPr>
          <p:cNvPr id="52" name="Rectangle 51"/>
          <p:cNvSpPr/>
          <p:nvPr/>
        </p:nvSpPr>
        <p:spPr>
          <a:xfrm>
            <a:off x="4192324" y="73715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Cuir san iolra:</a:t>
            </a:r>
          </a:p>
          <a:p>
            <a:pPr algn="ctr"/>
            <a:r>
              <a:rPr lang="en-IE" sz="1400" b="1" i="1" dirty="0" smtClean="0">
                <a:solidFill>
                  <a:schemeClr val="tx1"/>
                </a:solidFill>
              </a:rPr>
              <a:t>criathar</a:t>
            </a:r>
            <a:endParaRPr lang="en-IE" sz="1400" b="1" i="1" dirty="0">
              <a:solidFill>
                <a:schemeClr val="tx1"/>
              </a:solidFill>
            </a:endParaRPr>
          </a:p>
        </p:txBody>
      </p:sp>
      <p:sp>
        <p:nvSpPr>
          <p:cNvPr id="53" name="Rectangle 52"/>
          <p:cNvSpPr/>
          <p:nvPr/>
        </p:nvSpPr>
        <p:spPr>
          <a:xfrm>
            <a:off x="5509921" y="63809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Ainmnigh rialtóir</a:t>
            </a:r>
            <a:endParaRPr lang="en-IE" dirty="0">
              <a:solidFill>
                <a:schemeClr val="tx1"/>
              </a:solidFill>
            </a:endParaRPr>
          </a:p>
        </p:txBody>
      </p:sp>
      <p:sp>
        <p:nvSpPr>
          <p:cNvPr id="54" name="Rectangle 53"/>
          <p:cNvSpPr/>
          <p:nvPr/>
        </p:nvSpPr>
        <p:spPr>
          <a:xfrm>
            <a:off x="5508596" y="53903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Críochnaigh an focal:</a:t>
            </a:r>
          </a:p>
          <a:p>
            <a:pPr algn="ctr"/>
            <a:r>
              <a:rPr lang="en-IE" sz="1400" b="1" i="1" dirty="0" err="1" smtClean="0">
                <a:solidFill>
                  <a:schemeClr val="tx1"/>
                </a:solidFill>
              </a:rPr>
              <a:t>áibh</a:t>
            </a:r>
            <a:r>
              <a:rPr lang="en-IE" sz="1400" b="1" i="1" dirty="0" smtClean="0">
                <a:solidFill>
                  <a:schemeClr val="tx1"/>
                </a:solidFill>
              </a:rPr>
              <a:t>___</a:t>
            </a:r>
            <a:endParaRPr lang="en-IE" sz="1400" b="1" i="1" dirty="0">
              <a:solidFill>
                <a:schemeClr val="tx1"/>
              </a:solidFill>
            </a:endParaRPr>
          </a:p>
        </p:txBody>
      </p:sp>
      <p:sp>
        <p:nvSpPr>
          <p:cNvPr id="55" name="Rectangle 54"/>
          <p:cNvSpPr/>
          <p:nvPr/>
        </p:nvSpPr>
        <p:spPr>
          <a:xfrm>
            <a:off x="5509921" y="73715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Liostaigh uirlisí an tseandálaí</a:t>
            </a:r>
            <a:endParaRPr lang="en-IE" dirty="0">
              <a:solidFill>
                <a:schemeClr val="tx1"/>
              </a:solidFill>
            </a:endParaRPr>
          </a:p>
        </p:txBody>
      </p:sp>
      <p:sp>
        <p:nvSpPr>
          <p:cNvPr id="56" name="Rectangle 55"/>
          <p:cNvSpPr/>
          <p:nvPr/>
        </p:nvSpPr>
        <p:spPr>
          <a:xfrm>
            <a:off x="233734" y="73715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An críoch</a:t>
            </a:r>
          </a:p>
          <a:p>
            <a:pPr algn="ctr"/>
            <a:endParaRPr lang="en-IE" dirty="0">
              <a:solidFill>
                <a:schemeClr val="tx1"/>
              </a:solidFill>
            </a:endParaRPr>
          </a:p>
          <a:p>
            <a:pPr algn="ctr"/>
            <a:endParaRPr lang="en-IE" dirty="0">
              <a:solidFill>
                <a:schemeClr val="tx1"/>
              </a:solidFill>
            </a:endParaRPr>
          </a:p>
        </p:txBody>
      </p:sp>
      <p:sp>
        <p:nvSpPr>
          <p:cNvPr id="57" name="Rectangle 56"/>
          <p:cNvSpPr/>
          <p:nvPr/>
        </p:nvSpPr>
        <p:spPr>
          <a:xfrm>
            <a:off x="1555805" y="73715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Cad é seo?</a:t>
            </a:r>
          </a:p>
          <a:p>
            <a:pPr algn="ctr"/>
            <a:endParaRPr lang="en-IE" dirty="0">
              <a:solidFill>
                <a:schemeClr val="tx1"/>
              </a:solidFill>
            </a:endParaRPr>
          </a:p>
          <a:p>
            <a:pPr algn="ctr"/>
            <a:endParaRPr lang="en-IE" dirty="0">
              <a:solidFill>
                <a:schemeClr val="tx1"/>
              </a:solidFill>
            </a:endParaRPr>
          </a:p>
        </p:txBody>
      </p:sp>
      <p:sp>
        <p:nvSpPr>
          <p:cNvPr id="58" name="Rectangle 57"/>
          <p:cNvSpPr/>
          <p:nvPr/>
        </p:nvSpPr>
        <p:spPr>
          <a:xfrm>
            <a:off x="2873402" y="7371521"/>
            <a:ext cx="1317597"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Mínigh:</a:t>
            </a:r>
          </a:p>
          <a:p>
            <a:r>
              <a:rPr lang="en-IE" sz="1300" b="1" dirty="0" smtClean="0">
                <a:solidFill>
                  <a:schemeClr val="tx1"/>
                </a:solidFill>
              </a:rPr>
              <a:t>Stratagrafaíocht</a:t>
            </a:r>
            <a:endParaRPr lang="en-IE" sz="1300" b="1" dirty="0">
              <a:solidFill>
                <a:schemeClr val="tx1"/>
              </a:solidFill>
            </a:endParaRPr>
          </a:p>
        </p:txBody>
      </p:sp>
      <p:pic>
        <p:nvPicPr>
          <p:cNvPr id="2072" name="Picture 24" descr="http://www.edupic.net/Images/Other/arrow25_green_t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49548">
            <a:off x="604974" y="1393749"/>
            <a:ext cx="575116" cy="5652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img3.wikia.nocookie.net/__cb20110928214110/wildonesgame/images/e/e4/Pickax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498" y="1793244"/>
            <a:ext cx="504104"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www.shopgardenmarketplace.com/wp-content/uploads/2013/08/Spade-White-Backgrou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1751" y="3733800"/>
            <a:ext cx="1058400" cy="57374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5056013" y="3907735"/>
            <a:ext cx="40752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78" name="Picture 30" descr="http://www.bl.uk/onlinegallery/takingliberties/images/32ayrmanuscript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052" y="3750130"/>
            <a:ext cx="960885" cy="57600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http://fc02.deviantart.net/fs18/i/2007/130/f/3/Old_Graveyard_by_FoxStox.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2097" y="5715000"/>
            <a:ext cx="1059961" cy="609600"/>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Arrow Connector 67"/>
          <p:cNvCxnSpPr>
            <a:endCxn id="37" idx="3"/>
          </p:cNvCxnSpPr>
          <p:nvPr/>
        </p:nvCxnSpPr>
        <p:spPr>
          <a:xfrm flipH="1" flipV="1">
            <a:off x="4179072" y="5884296"/>
            <a:ext cx="368884" cy="13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82" name="Picture 34" descr="http://www.clipartlord.com/wp-content/uploads/2014/03/spear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4627" y="7737531"/>
            <a:ext cx="459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http://tx.english-ch.com/teacher/sammy/flags.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7737531"/>
            <a:ext cx="873737" cy="50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044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Staraí, Foinsí &amp; an tSeandálaíocht	</a:t>
            </a:r>
            <a:r>
              <a:rPr lang="en-IE" sz="2800" b="1" dirty="0"/>
              <a:t> </a:t>
            </a:r>
            <a:r>
              <a:rPr lang="en-IE" sz="2800" b="1" dirty="0" smtClean="0"/>
              <a:t> </a:t>
            </a:r>
            <a:r>
              <a:rPr lang="en-IE" sz="1600" b="1" dirty="0" smtClean="0"/>
              <a:t>Treoracha</a:t>
            </a:r>
            <a:endParaRPr lang="ga-IE" sz="1600" b="1" dirty="0"/>
          </a:p>
        </p:txBody>
      </p:sp>
      <p:sp>
        <p:nvSpPr>
          <p:cNvPr id="6" name="TextBox 5"/>
          <p:cNvSpPr txBox="1"/>
          <p:nvPr/>
        </p:nvSpPr>
        <p:spPr>
          <a:xfrm>
            <a:off x="179832" y="871330"/>
            <a:ext cx="6172200" cy="8032968"/>
          </a:xfrm>
          <a:prstGeom prst="rect">
            <a:avLst/>
          </a:prstGeom>
          <a:noFill/>
        </p:spPr>
        <p:txBody>
          <a:bodyPr wrap="square" rtlCol="0">
            <a:spAutoFit/>
          </a:bodyPr>
          <a:lstStyle/>
          <a:p>
            <a:pPr algn="just"/>
            <a:r>
              <a:rPr lang="en-IE" sz="1200" b="1" dirty="0" smtClean="0"/>
              <a:t>Stór focal 1</a:t>
            </a:r>
          </a:p>
          <a:p>
            <a:pPr marL="171450" indent="-171450" algn="just">
              <a:buFont typeface="Arial" pitchFamily="34" charset="0"/>
              <a:buChar char="•"/>
            </a:pPr>
            <a:r>
              <a:rPr lang="en-IE" sz="1200" dirty="0" smtClean="0"/>
              <a:t>Iarr ar gach beirt na gairmeacha ag barr an sleamhnáin a phlé le chéile. Pléigh féin na poist ansin leis an rang ar fad. </a:t>
            </a:r>
          </a:p>
          <a:p>
            <a:pPr algn="just"/>
            <a:endParaRPr lang="en-IE" sz="1200" dirty="0" smtClean="0"/>
          </a:p>
          <a:p>
            <a:pPr algn="just"/>
            <a:r>
              <a:rPr lang="en-IE" sz="1200" b="1" dirty="0"/>
              <a:t>Stór focal </a:t>
            </a:r>
            <a:r>
              <a:rPr lang="en-IE" sz="1200" b="1" dirty="0" smtClean="0"/>
              <a:t>2</a:t>
            </a:r>
            <a:endParaRPr lang="en-IE" sz="1200" b="1" dirty="0"/>
          </a:p>
          <a:p>
            <a:pPr marL="171450" indent="-171450" algn="just">
              <a:buFont typeface="Arial" pitchFamily="34" charset="0"/>
              <a:buChar char="•"/>
            </a:pPr>
            <a:r>
              <a:rPr lang="en-IE" sz="1200" dirty="0"/>
              <a:t>Iarr ar gach beirt </a:t>
            </a:r>
            <a:r>
              <a:rPr lang="en-IE" sz="1200" dirty="0" smtClean="0"/>
              <a:t>plé a dhéanamh ar na pictiúir ar an sleamhnán. </a:t>
            </a:r>
          </a:p>
          <a:p>
            <a:pPr marL="171450" indent="-171450" algn="just">
              <a:buFont typeface="Arial" pitchFamily="34" charset="0"/>
              <a:buChar char="•"/>
            </a:pPr>
            <a:r>
              <a:rPr lang="en-IE" sz="1200" dirty="0" smtClean="0"/>
              <a:t>Iarr orthu buille faoi thuairim a thabhairt faoin bpost lena mbaineann na pictiúir – an staraí.</a:t>
            </a:r>
          </a:p>
          <a:p>
            <a:pPr marL="171450" indent="-171450" algn="just">
              <a:buFont typeface="Arial" pitchFamily="34" charset="0"/>
              <a:buChar char="•"/>
            </a:pPr>
            <a:r>
              <a:rPr lang="en-IE" sz="1200" dirty="0" smtClean="0"/>
              <a:t>Pléigh </a:t>
            </a:r>
            <a:r>
              <a:rPr lang="en-IE" sz="1200" dirty="0"/>
              <a:t>féin </a:t>
            </a:r>
            <a:r>
              <a:rPr lang="en-IE" sz="1200" dirty="0" smtClean="0"/>
              <a:t>na pictiúir </a:t>
            </a:r>
            <a:r>
              <a:rPr lang="en-IE" sz="1200" dirty="0"/>
              <a:t>ansin leis an rang ar </a:t>
            </a:r>
            <a:r>
              <a:rPr lang="en-IE" sz="1200" dirty="0" smtClean="0"/>
              <a:t>fad. Déan iarracht an oiread eolais agus is féidir a fháil ó na daltaí féin faoi cad atá sna pictiúir. </a:t>
            </a:r>
            <a:endParaRPr lang="en-IE" sz="1200" dirty="0"/>
          </a:p>
          <a:p>
            <a:pPr algn="just"/>
            <a:endParaRPr lang="en-IE" sz="1200" dirty="0"/>
          </a:p>
          <a:p>
            <a:pPr algn="just"/>
            <a:r>
              <a:rPr lang="en-IE" sz="1200" b="1" dirty="0" smtClean="0"/>
              <a:t>Stór focal 3</a:t>
            </a:r>
          </a:p>
          <a:p>
            <a:pPr marL="171450" indent="-171450" algn="just">
              <a:buFont typeface="Arial" pitchFamily="34" charset="0"/>
              <a:buChar char="•"/>
            </a:pPr>
            <a:r>
              <a:rPr lang="en-IE" sz="1200" dirty="0" smtClean="0"/>
              <a:t>Bíodh cóip déanta agat don tríú sleamhnán do gach dalta sa rang; agus bíodh an dara sleamhnán ar osteilgeoir agat. </a:t>
            </a:r>
          </a:p>
          <a:p>
            <a:pPr marL="171450" indent="-171450" algn="just">
              <a:buFont typeface="Arial" pitchFamily="34" charset="0"/>
              <a:buChar char="•"/>
            </a:pPr>
            <a:r>
              <a:rPr lang="en-IE" sz="1200" dirty="0" smtClean="0"/>
              <a:t>Iarr ar gach beirt na focail sa bhosca a mheaitseáil leis na sainmhínithe cearta. </a:t>
            </a:r>
          </a:p>
          <a:p>
            <a:pPr marL="171450" indent="-171450" algn="just">
              <a:buFont typeface="Arial" pitchFamily="34" charset="0"/>
              <a:buChar char="•"/>
            </a:pPr>
            <a:r>
              <a:rPr lang="en-IE" sz="1200" dirty="0" smtClean="0"/>
              <a:t>Abair leo chomh maith an pictiúr cuí ón dara sleamhnán a mheaitseáil leis na sainmhínithe. Pléigh na sainmhínithe leis an rang iomlán ansin.</a:t>
            </a:r>
            <a:endParaRPr lang="en-IE" sz="1200" dirty="0"/>
          </a:p>
          <a:p>
            <a:pPr marL="171450" indent="-171450" algn="just">
              <a:buFont typeface="Arial" charset="0"/>
              <a:buChar char="•"/>
            </a:pPr>
            <a:r>
              <a:rPr lang="en-IE" sz="1200" dirty="0" smtClean="0"/>
              <a:t>Tarraing aird na ndaltaí ar na focail thábhachtacha seo sula gcuirfear tús leis an ngníomhaíocht, mura bhfuil siad ar eolas acu cheana:</a:t>
            </a:r>
          </a:p>
          <a:p>
            <a:pPr algn="just"/>
            <a:r>
              <a:rPr lang="en-IE" sz="1200" dirty="0"/>
              <a:t>	</a:t>
            </a:r>
            <a:endParaRPr lang="en-IE" sz="1200" dirty="0" smtClean="0"/>
          </a:p>
          <a:p>
            <a:pPr algn="just"/>
            <a:r>
              <a:rPr lang="en-IE" sz="1200" dirty="0"/>
              <a:t>	</a:t>
            </a:r>
            <a:r>
              <a:rPr lang="en-IE" sz="1200" dirty="0" smtClean="0"/>
              <a:t>cruinn – accurate</a:t>
            </a:r>
          </a:p>
          <a:p>
            <a:pPr algn="just"/>
            <a:r>
              <a:rPr lang="en-IE" sz="1200" dirty="0"/>
              <a:t>	</a:t>
            </a:r>
            <a:r>
              <a:rPr lang="en-IE" sz="1200" dirty="0" smtClean="0"/>
              <a:t>foinse – source </a:t>
            </a:r>
          </a:p>
          <a:p>
            <a:pPr algn="just"/>
            <a:r>
              <a:rPr lang="en-IE" sz="1200" dirty="0"/>
              <a:t>	</a:t>
            </a:r>
            <a:r>
              <a:rPr lang="en-IE" sz="1200" dirty="0" smtClean="0"/>
              <a:t>fianaise – evidence </a:t>
            </a:r>
          </a:p>
          <a:p>
            <a:pPr algn="just"/>
            <a:endParaRPr lang="en-IE" sz="1200" dirty="0"/>
          </a:p>
          <a:p>
            <a:pPr marL="171450" indent="-171450" algn="just">
              <a:buFont typeface="Arial" pitchFamily="34" charset="0"/>
              <a:buChar char="•"/>
            </a:pPr>
            <a:r>
              <a:rPr lang="en-IE" sz="1200" dirty="0" smtClean="0"/>
              <a:t>Cuir uimhir iolra na bhfocal i láthair na ndaltaí le linn na gníomhaíochta. </a:t>
            </a:r>
          </a:p>
          <a:p>
            <a:pPr algn="just"/>
            <a:endParaRPr lang="en-IE" sz="1200" dirty="0"/>
          </a:p>
          <a:p>
            <a:pPr algn="just"/>
            <a:r>
              <a:rPr lang="en-IE" sz="1200" b="1" dirty="0" smtClean="0"/>
              <a:t>Stór focal 3 – freagraí</a:t>
            </a:r>
          </a:p>
          <a:p>
            <a:pPr marL="285750" indent="-285750" algn="just">
              <a:buFont typeface="Courier New" pitchFamily="49" charset="0"/>
              <a:buChar char="o"/>
            </a:pPr>
            <a:r>
              <a:rPr lang="en-IE" sz="1200" dirty="0"/>
              <a:t>Foirgneamh nó baile a bhfuil </a:t>
            </a:r>
            <a:r>
              <a:rPr lang="en-IE" sz="1200" dirty="0" err="1"/>
              <a:t>droch</a:t>
            </a:r>
            <a:r>
              <a:rPr lang="en-IE" sz="1200" dirty="0"/>
              <a:t>-chaoi air de bharr imeacht aimsire</a:t>
            </a:r>
            <a:r>
              <a:rPr lang="en-IE" sz="1200" dirty="0" smtClean="0"/>
              <a:t>. </a:t>
            </a:r>
            <a:r>
              <a:rPr lang="en-IE" sz="1200" b="1" dirty="0" smtClean="0"/>
              <a:t>Fothrach (fothracha) 8</a:t>
            </a:r>
            <a:r>
              <a:rPr lang="en-IE" sz="1200" dirty="0" smtClean="0"/>
              <a:t>  </a:t>
            </a:r>
            <a:r>
              <a:rPr lang="en-IE" sz="1200" dirty="0"/>
              <a:t>	</a:t>
            </a:r>
            <a:endParaRPr lang="en-IE" sz="1000" dirty="0"/>
          </a:p>
          <a:p>
            <a:pPr marL="285750" indent="-285750" algn="just">
              <a:buFont typeface="Courier New" pitchFamily="49" charset="0"/>
              <a:buChar char="o"/>
            </a:pPr>
            <a:r>
              <a:rPr lang="en-IE" sz="1200" dirty="0"/>
              <a:t>Cuntas scríofa a bhfuil eolas cruinn tábhachtach faoin stair ann. </a:t>
            </a:r>
            <a:r>
              <a:rPr lang="en-IE" sz="1200" b="1" dirty="0" smtClean="0"/>
              <a:t>Taifead (taifid) 1</a:t>
            </a:r>
            <a:endParaRPr lang="en-IE" sz="1200" dirty="0"/>
          </a:p>
          <a:p>
            <a:pPr marL="285750" indent="-285750" algn="just">
              <a:buFont typeface="Courier New" pitchFamily="49" charset="0"/>
              <a:buChar char="o"/>
            </a:pPr>
            <a:r>
              <a:rPr lang="en-IE" sz="1200" dirty="0"/>
              <a:t>Liosta </a:t>
            </a:r>
            <a:r>
              <a:rPr lang="en-IE" sz="1200" dirty="0" smtClean="0"/>
              <a:t>de líon na ndaoine sa tír, a </a:t>
            </a:r>
            <a:r>
              <a:rPr lang="en-IE" sz="1200" dirty="0"/>
              <a:t>bhailíonn an </a:t>
            </a:r>
            <a:r>
              <a:rPr lang="en-IE" sz="1200" dirty="0" smtClean="0"/>
              <a:t>rialtas. </a:t>
            </a:r>
            <a:r>
              <a:rPr lang="en-IE" sz="1200" b="1" dirty="0" smtClean="0"/>
              <a:t>Daonáireamh (daonáirimh) 11</a:t>
            </a:r>
            <a:endParaRPr lang="en-IE" sz="1200" dirty="0"/>
          </a:p>
          <a:p>
            <a:pPr marL="285750" indent="-285750" algn="just">
              <a:buFont typeface="Courier New" pitchFamily="49" charset="0"/>
              <a:buChar char="o"/>
            </a:pPr>
            <a:r>
              <a:rPr lang="en-IE" sz="1200" dirty="0"/>
              <a:t>Leacht a </a:t>
            </a:r>
            <a:r>
              <a:rPr lang="en-IE" sz="1200" dirty="0" smtClean="0"/>
              <a:t>dhéanann comóireadh ar shaol </a:t>
            </a:r>
            <a:r>
              <a:rPr lang="en-IE" sz="1200" dirty="0"/>
              <a:t>duine cáiliúil</a:t>
            </a:r>
            <a:r>
              <a:rPr lang="en-IE" sz="1200" dirty="0" smtClean="0"/>
              <a:t>.</a:t>
            </a:r>
            <a:r>
              <a:rPr lang="en-IE" sz="1200" b="1" dirty="0" smtClean="0"/>
              <a:t> Leacht (leachtanna) cuimhneacháin 4</a:t>
            </a:r>
            <a:endParaRPr lang="en-IE" sz="1000" dirty="0"/>
          </a:p>
          <a:p>
            <a:pPr marL="285750" indent="-285750" algn="just">
              <a:buFont typeface="Courier New" pitchFamily="49" charset="0"/>
              <a:buChar char="o"/>
            </a:pPr>
            <a:r>
              <a:rPr lang="en-IE" sz="1200" dirty="0" smtClean="0"/>
              <a:t>Foinsí </a:t>
            </a:r>
            <a:r>
              <a:rPr lang="en-IE" sz="1200" dirty="0"/>
              <a:t>a bhaineann go díreach le hábhar agus a thugann fianaise don staraí, litir a scríobh duine nó grianghraf mar shampla. </a:t>
            </a:r>
            <a:r>
              <a:rPr lang="en-IE" sz="1200" b="1" dirty="0" smtClean="0"/>
              <a:t>Foinsí príomhúla 5 </a:t>
            </a:r>
            <a:endParaRPr lang="en-IE" sz="1200" dirty="0"/>
          </a:p>
          <a:p>
            <a:pPr marL="285750" indent="-285750" algn="just">
              <a:buFont typeface="Courier New" pitchFamily="49" charset="0"/>
              <a:buChar char="o"/>
            </a:pPr>
            <a:r>
              <a:rPr lang="en-IE" sz="1200" dirty="0"/>
              <a:t>Seo an áit a mbíonn daoine marbha. </a:t>
            </a:r>
            <a:r>
              <a:rPr lang="en-IE" sz="1200" b="1" dirty="0" smtClean="0"/>
              <a:t>Reilig (reiligí) 2</a:t>
            </a:r>
            <a:endParaRPr lang="en-IE" sz="1000" dirty="0"/>
          </a:p>
          <a:p>
            <a:pPr marL="285750" indent="-285750" algn="just">
              <a:buFont typeface="Courier New" pitchFamily="49" charset="0"/>
              <a:buChar char="o"/>
            </a:pPr>
            <a:r>
              <a:rPr lang="en-IE" sz="1200" dirty="0"/>
              <a:t>Leabhar, doiciméad nó aon rud scríofa le lámh</a:t>
            </a:r>
            <a:r>
              <a:rPr lang="en-IE" sz="1200" dirty="0" smtClean="0"/>
              <a:t>. </a:t>
            </a:r>
            <a:r>
              <a:rPr lang="en-IE" sz="1200" b="1" dirty="0" smtClean="0"/>
              <a:t>Lámhscríbhinn (lámhscríbhinní) 10 </a:t>
            </a:r>
            <a:endParaRPr lang="en-IE" sz="1200" dirty="0"/>
          </a:p>
          <a:p>
            <a:pPr marL="285750" indent="-285750" algn="just">
              <a:buFont typeface="Courier New" pitchFamily="49" charset="0"/>
              <a:buChar char="o"/>
            </a:pPr>
            <a:r>
              <a:rPr lang="en-IE" sz="1200" dirty="0"/>
              <a:t>Aon doiciméad a bhfuil stampa an rialtais air. </a:t>
            </a:r>
            <a:r>
              <a:rPr lang="en-IE" sz="1200" b="1" dirty="0" smtClean="0"/>
              <a:t>Cáipéis rialtais (cáipéisí) 6 </a:t>
            </a:r>
            <a:endParaRPr lang="en-IE" sz="1200" dirty="0"/>
          </a:p>
          <a:p>
            <a:pPr marL="285750" indent="-285750" algn="just">
              <a:buFont typeface="Courier New" pitchFamily="49" charset="0"/>
              <a:buChar char="o"/>
            </a:pPr>
            <a:r>
              <a:rPr lang="en-IE" sz="1200" dirty="0"/>
              <a:t>Grúpa daoine a thagann le chéile chun fiosrúchán a dhéanamh</a:t>
            </a:r>
            <a:r>
              <a:rPr lang="en-IE" sz="1200" dirty="0" smtClean="0"/>
              <a:t>. </a:t>
            </a:r>
            <a:r>
              <a:rPr lang="en-IE" sz="1200" b="1" dirty="0" smtClean="0"/>
              <a:t>Coiste (coistí) fiosrúcháin 3</a:t>
            </a:r>
            <a:endParaRPr lang="en-IE" sz="1200" dirty="0"/>
          </a:p>
          <a:p>
            <a:pPr marL="285750" indent="-285750" algn="just">
              <a:buFont typeface="Courier New" pitchFamily="49" charset="0"/>
              <a:buChar char="o"/>
            </a:pPr>
            <a:r>
              <a:rPr lang="en-IE" sz="1200" dirty="0" smtClean="0"/>
              <a:t>Foinsí </a:t>
            </a:r>
            <a:r>
              <a:rPr lang="en-IE" sz="1200" dirty="0"/>
              <a:t>eolais ó leabhair nó ó chiclipéid, mar </a:t>
            </a:r>
            <a:r>
              <a:rPr lang="en-IE" sz="1200" dirty="0" smtClean="0"/>
              <a:t>shampla, a úsáideann an staraí. </a:t>
            </a:r>
            <a:r>
              <a:rPr lang="en-IE" sz="1200" b="1" dirty="0" smtClean="0"/>
              <a:t>Foinsí tánaisteacha 7</a:t>
            </a:r>
            <a:endParaRPr lang="en-IE" sz="1200" dirty="0"/>
          </a:p>
          <a:p>
            <a:pPr marL="285750" indent="-285750" algn="just">
              <a:buFont typeface="Courier New" pitchFamily="49" charset="0"/>
              <a:buChar char="o"/>
            </a:pPr>
            <a:r>
              <a:rPr lang="en-IE" sz="1200" dirty="0"/>
              <a:t>Eolas a chuireann an rialtas ar fáil don </a:t>
            </a:r>
            <a:r>
              <a:rPr lang="en-IE" sz="1200" dirty="0" smtClean="0"/>
              <a:t>phobal. </a:t>
            </a:r>
            <a:r>
              <a:rPr lang="en-IE" sz="1200" b="1" dirty="0" smtClean="0"/>
              <a:t>Tuarascáil (tuarascálacha) rialtais</a:t>
            </a:r>
          </a:p>
          <a:p>
            <a:pPr algn="just"/>
            <a:endParaRPr lang="en-IE" sz="1200" b="1" dirty="0" smtClean="0"/>
          </a:p>
          <a:p>
            <a:pPr algn="just"/>
            <a:r>
              <a:rPr lang="en-IE" sz="1200" dirty="0" smtClean="0"/>
              <a:t>. </a:t>
            </a:r>
            <a:r>
              <a:rPr lang="en-IE" sz="1200" b="1" dirty="0"/>
              <a:t>	               	</a:t>
            </a:r>
            <a:endParaRPr lang="en-IE" dirty="0"/>
          </a:p>
        </p:txBody>
      </p:sp>
    </p:spTree>
    <p:extLst>
      <p:ext uri="{BB962C8B-B14F-4D97-AF65-F5344CB8AC3E}">
        <p14:creationId xmlns:p14="http://schemas.microsoft.com/office/powerpoint/2010/main" val="4276050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Staraí, Foinsí &amp; an tSeandálaíocht	</a:t>
            </a:r>
            <a:r>
              <a:rPr lang="en-IE" sz="2800" b="1" dirty="0"/>
              <a:t> </a:t>
            </a:r>
            <a:r>
              <a:rPr lang="en-IE" sz="2800" b="1" dirty="0" smtClean="0"/>
              <a:t> </a:t>
            </a:r>
            <a:r>
              <a:rPr lang="en-IE" sz="1600" b="1" dirty="0" smtClean="0"/>
              <a:t>Treoracha</a:t>
            </a:r>
            <a:endParaRPr lang="ga-IE" sz="1600" b="1" dirty="0"/>
          </a:p>
        </p:txBody>
      </p:sp>
      <p:sp>
        <p:nvSpPr>
          <p:cNvPr id="6" name="TextBox 5"/>
          <p:cNvSpPr txBox="1"/>
          <p:nvPr/>
        </p:nvSpPr>
        <p:spPr>
          <a:xfrm>
            <a:off x="190500" y="838200"/>
            <a:ext cx="6172200" cy="8217634"/>
          </a:xfrm>
          <a:prstGeom prst="rect">
            <a:avLst/>
          </a:prstGeom>
          <a:noFill/>
        </p:spPr>
        <p:txBody>
          <a:bodyPr wrap="square" rtlCol="0">
            <a:spAutoFit/>
          </a:bodyPr>
          <a:lstStyle/>
          <a:p>
            <a:pPr algn="just"/>
            <a:r>
              <a:rPr lang="en-IE" sz="1200" b="1" dirty="0"/>
              <a:t>Stór focal </a:t>
            </a:r>
            <a:r>
              <a:rPr lang="en-IE" sz="1200" b="1" dirty="0" smtClean="0"/>
              <a:t>4</a:t>
            </a:r>
            <a:endParaRPr lang="en-IE" sz="1200" b="1" dirty="0"/>
          </a:p>
          <a:p>
            <a:pPr algn="just"/>
            <a:r>
              <a:rPr lang="en-IE" sz="1200" dirty="0"/>
              <a:t>         Feasacht foghlama – nod don fhoghlaimeoir conas stór focal nua a thabhairt leis. </a:t>
            </a:r>
          </a:p>
          <a:p>
            <a:pPr algn="just"/>
            <a:endParaRPr lang="en-IE" sz="1200" dirty="0"/>
          </a:p>
          <a:p>
            <a:pPr marL="171450" indent="-171450" algn="just">
              <a:buFont typeface="Arial" pitchFamily="34" charset="0"/>
              <a:buChar char="•"/>
            </a:pPr>
            <a:r>
              <a:rPr lang="en-IE" sz="1200" dirty="0"/>
              <a:t>Abair le gach beirt na comhfhocail a phlé le chéile sula bpléifeá féin leis an rang iomlán iad. </a:t>
            </a:r>
          </a:p>
          <a:p>
            <a:pPr algn="just"/>
            <a:endParaRPr lang="en-IE" sz="1200" dirty="0"/>
          </a:p>
          <a:p>
            <a:pPr algn="just"/>
            <a:r>
              <a:rPr lang="en-IE" sz="1200" b="1" dirty="0"/>
              <a:t>Stór focal </a:t>
            </a:r>
            <a:r>
              <a:rPr lang="en-IE" sz="1200" b="1" dirty="0" smtClean="0"/>
              <a:t>5</a:t>
            </a:r>
            <a:endParaRPr lang="en-IE" sz="1200" b="1" dirty="0"/>
          </a:p>
          <a:p>
            <a:pPr marL="171450" indent="-171450" algn="just">
              <a:buFont typeface="Arial" pitchFamily="34" charset="0"/>
              <a:buChar char="•"/>
            </a:pPr>
            <a:r>
              <a:rPr lang="en-IE" sz="1200" dirty="0"/>
              <a:t>Bí cinnte go bhfuil na focail a bhaineann leis an gcéad phictiúr ar eolas ag na daltaí. </a:t>
            </a:r>
            <a:endParaRPr lang="en-IE" sz="1200" dirty="0" smtClean="0"/>
          </a:p>
          <a:p>
            <a:pPr marL="171450" indent="-171450" algn="just">
              <a:buFont typeface="Arial" pitchFamily="34" charset="0"/>
              <a:buChar char="•"/>
            </a:pPr>
            <a:r>
              <a:rPr lang="en-IE" sz="1200" dirty="0" smtClean="0"/>
              <a:t>Iarr </a:t>
            </a:r>
            <a:r>
              <a:rPr lang="en-IE" sz="1200" dirty="0"/>
              <a:t>ar dhaltaí  éagsúla míniú na bhfocal a sholáthar. </a:t>
            </a:r>
            <a:endParaRPr lang="en-IE" sz="1200" dirty="0" smtClean="0"/>
          </a:p>
          <a:p>
            <a:pPr marL="171450" indent="-171450" algn="just">
              <a:buFont typeface="Arial" pitchFamily="34" charset="0"/>
              <a:buChar char="•"/>
            </a:pPr>
            <a:r>
              <a:rPr lang="en-IE" sz="1200" dirty="0" smtClean="0"/>
              <a:t>Abair </a:t>
            </a:r>
            <a:r>
              <a:rPr lang="en-IE" sz="1200" dirty="0"/>
              <a:t>leo ansin cur síos a dhéanamh ar an bpictiúr ina </a:t>
            </a:r>
            <a:r>
              <a:rPr lang="en-IE" sz="1200" dirty="0" smtClean="0"/>
              <a:t>mbeirteanna</a:t>
            </a:r>
            <a:endParaRPr lang="en-IE" sz="1200" dirty="0"/>
          </a:p>
          <a:p>
            <a:pPr marL="171450" indent="-171450" algn="just">
              <a:buFont typeface="Arial" pitchFamily="34" charset="0"/>
              <a:buChar char="•"/>
            </a:pPr>
            <a:r>
              <a:rPr lang="en-IE" sz="1200" dirty="0" smtClean="0"/>
              <a:t>Bíodh plé oscailte agat leis an rang ar fad, ag déanamh cur síos ar an bpictiúr agus ag úsáid na bhfocal sa bhosca. </a:t>
            </a:r>
          </a:p>
          <a:p>
            <a:pPr marL="171450" indent="-171450" algn="just">
              <a:buFont typeface="Arial" pitchFamily="34" charset="0"/>
              <a:buChar char="•"/>
            </a:pPr>
            <a:r>
              <a:rPr lang="en-IE" sz="1200" dirty="0" smtClean="0"/>
              <a:t>Iarr</a:t>
            </a:r>
            <a:r>
              <a:rPr lang="en-IE" sz="1200" b="1" dirty="0" smtClean="0"/>
              <a:t> </a:t>
            </a:r>
            <a:r>
              <a:rPr lang="en-IE" sz="1200" dirty="0" smtClean="0"/>
              <a:t>ar gach beirt ansin na huirlisí a lipéadú.</a:t>
            </a:r>
          </a:p>
          <a:p>
            <a:pPr algn="just"/>
            <a:endParaRPr lang="en-IE" sz="1200" dirty="0"/>
          </a:p>
          <a:p>
            <a:pPr algn="just"/>
            <a:r>
              <a:rPr lang="en-IE" sz="1200" b="1" dirty="0"/>
              <a:t>Stór focal </a:t>
            </a:r>
            <a:r>
              <a:rPr lang="en-IE" sz="1200" b="1" dirty="0" smtClean="0"/>
              <a:t>5 – freagraí</a:t>
            </a:r>
          </a:p>
          <a:p>
            <a:pPr algn="just"/>
            <a:endParaRPr lang="en-IE" sz="1200" b="1" dirty="0"/>
          </a:p>
          <a:p>
            <a:pPr algn="just"/>
            <a:endParaRPr lang="en-IE" sz="1200" b="1" dirty="0" smtClean="0"/>
          </a:p>
          <a:p>
            <a:pPr algn="just"/>
            <a:endParaRPr lang="en-IE" sz="1200" b="1" dirty="0"/>
          </a:p>
          <a:p>
            <a:pPr algn="just"/>
            <a:endParaRPr lang="en-IE" sz="1200" b="1" dirty="0" smtClean="0"/>
          </a:p>
          <a:p>
            <a:pPr algn="just"/>
            <a:endParaRPr lang="en-IE" sz="1200" b="1" dirty="0"/>
          </a:p>
          <a:p>
            <a:pPr marL="171450" indent="-171450" algn="just">
              <a:buFont typeface="Arial" pitchFamily="34" charset="0"/>
              <a:buChar char="•"/>
            </a:pPr>
            <a:r>
              <a:rPr lang="en-IE" sz="1200" dirty="0" smtClean="0"/>
              <a:t>Ní bhaineann an seandálaí úsáid as sleá le linn tochailte.  </a:t>
            </a:r>
            <a:endParaRPr lang="en-IE" sz="1200" dirty="0"/>
          </a:p>
          <a:p>
            <a:pPr algn="just"/>
            <a:endParaRPr lang="en-IE" sz="1200" dirty="0" smtClean="0"/>
          </a:p>
          <a:p>
            <a:pPr algn="just"/>
            <a:r>
              <a:rPr lang="en-IE" sz="1200" b="1" dirty="0"/>
              <a:t>Stór focal </a:t>
            </a:r>
            <a:r>
              <a:rPr lang="en-IE" sz="1200" b="1" dirty="0" smtClean="0"/>
              <a:t>6</a:t>
            </a:r>
            <a:endParaRPr lang="en-IE" sz="1200" b="1" dirty="0"/>
          </a:p>
          <a:p>
            <a:pPr marL="171450" indent="-171450" algn="just">
              <a:buFont typeface="Arial" pitchFamily="34" charset="0"/>
              <a:buChar char="•"/>
            </a:pPr>
            <a:r>
              <a:rPr lang="en-IE" sz="1200" dirty="0" smtClean="0"/>
              <a:t>Cluiche é seo a théann siar ar chuid den stór focal a clúdaíodh sa cheacht.  </a:t>
            </a:r>
          </a:p>
          <a:p>
            <a:pPr marL="171450" indent="-171450" algn="just">
              <a:buFont typeface="Arial" pitchFamily="34" charset="0"/>
              <a:buChar char="•"/>
            </a:pPr>
            <a:r>
              <a:rPr lang="en-IE" sz="1200" dirty="0" smtClean="0"/>
              <a:t>Níor cheart go leanfadh an cluiche ar aghaidh </a:t>
            </a:r>
            <a:r>
              <a:rPr lang="en-IE" sz="1200" dirty="0" err="1" smtClean="0"/>
              <a:t>rófhada</a:t>
            </a:r>
            <a:r>
              <a:rPr lang="en-IE" sz="1200" dirty="0" smtClean="0"/>
              <a:t>. </a:t>
            </a:r>
          </a:p>
          <a:p>
            <a:pPr marL="171450" indent="-171450" algn="just">
              <a:buFont typeface="Arial" pitchFamily="34" charset="0"/>
              <a:buChar char="•"/>
            </a:pPr>
            <a:r>
              <a:rPr lang="en-IE" sz="1200" dirty="0" smtClean="0"/>
              <a:t>Seo cúpla slí chun an cluiche a úsáid:</a:t>
            </a:r>
          </a:p>
          <a:p>
            <a:pPr algn="just"/>
            <a:endParaRPr lang="en-IE" sz="1200" dirty="0"/>
          </a:p>
          <a:p>
            <a:pPr algn="just"/>
            <a:r>
              <a:rPr lang="en-IE" sz="1200" dirty="0" smtClean="0"/>
              <a:t>Rogha 1:	Bíodh an sleamhnán ar osteilgeoir agat agus iarr ar dhaltaí éagsúla na freagraí a 	sholáthair.</a:t>
            </a:r>
          </a:p>
          <a:p>
            <a:pPr algn="just"/>
            <a:r>
              <a:rPr lang="en-IE" sz="1200" dirty="0" smtClean="0"/>
              <a:t>Rogha 2:	</a:t>
            </a:r>
            <a:r>
              <a:rPr lang="en-IE" sz="1200" dirty="0"/>
              <a:t>Bíodh an sleamhnán ar osteilgeoir agat agus iarr ar </a:t>
            </a:r>
            <a:r>
              <a:rPr lang="en-IE" sz="1200" dirty="0" smtClean="0"/>
              <a:t>gach dalta na freagraí a 	dhéanamh ina aonar. Is féidir leat teorainn ama a chur leis an ngníomhaíocht. 	Abair leo go bhfuil dhá nóiméad acu leis na freagraí a bhreacadh síos. Beidh an 	bua ag an duine a chríochnaíonn an cluiche ar dtús AGUS a mbíonn na freagraí 	cearta aige.</a:t>
            </a:r>
          </a:p>
          <a:p>
            <a:pPr algn="just"/>
            <a:r>
              <a:rPr lang="en-IE" sz="1200" dirty="0" smtClean="0"/>
              <a:t>Rogha 3:	Obair bheirte. Tosóidh duine den bheirt agus tabharfaidh sé freagra ar an gcéad 	bhosca. Má bhíonn an ceart aige leanfaidh sé ar aghaidh go dtí an chéad bhosca 	eile agus mar 	sin ar aghaidh go dtí go bhfaighidh sé ceann mícheart. Ansin 	tosóidh an duine eile agus déanfaidh sé an rud céanna go dtí go bhfaighidh sé 	ceann mícheart. Leanfaidh an duine eile ar aghaidh ón áit a stop sé an babhta 	deireanach. Beidh an bua ag an duine a chríochnaíonn ar dtús. </a:t>
            </a:r>
          </a:p>
          <a:p>
            <a:pPr algn="just"/>
            <a:endParaRPr lang="en-IE" sz="1200" dirty="0"/>
          </a:p>
          <a:p>
            <a:pPr algn="just"/>
            <a:r>
              <a:rPr lang="en-IE" sz="1200" b="1" dirty="0"/>
              <a:t>Stór focal </a:t>
            </a:r>
            <a:r>
              <a:rPr lang="en-IE" sz="1200" b="1" dirty="0" smtClean="0"/>
              <a:t>6 - freagraí</a:t>
            </a:r>
            <a:endParaRPr lang="en-IE" sz="1200" b="1" dirty="0"/>
          </a:p>
          <a:p>
            <a:pPr marL="171450" indent="-171450" algn="just">
              <a:buFontTx/>
              <a:buChar char="-"/>
            </a:pPr>
            <a:r>
              <a:rPr lang="en-IE" sz="1200" dirty="0" smtClean="0"/>
              <a:t>Foinsí.</a:t>
            </a:r>
          </a:p>
          <a:p>
            <a:pPr marL="171450" indent="-171450" algn="just">
              <a:buFontTx/>
              <a:buChar char="-"/>
            </a:pPr>
            <a:r>
              <a:rPr lang="en-IE" sz="1200" dirty="0" smtClean="0"/>
              <a:t>Piocóid.</a:t>
            </a:r>
          </a:p>
          <a:p>
            <a:pPr marL="171450" indent="-171450" algn="just">
              <a:buFontTx/>
              <a:buChar char="-"/>
            </a:pPr>
            <a:r>
              <a:rPr lang="en-IE" sz="1200" dirty="0" smtClean="0"/>
              <a:t>Seandálaí nó seandálaíocht.</a:t>
            </a: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056" y="3458032"/>
            <a:ext cx="9000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296" y="3512400"/>
            <a:ext cx="1058570"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3866" y="3497580"/>
            <a:ext cx="1039646"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0214" y="3584400"/>
            <a:ext cx="78285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5941" y="3317580"/>
            <a:ext cx="684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762500" y="3087821"/>
            <a:ext cx="1737235" cy="1015663"/>
          </a:xfrm>
          <a:prstGeom prst="rect">
            <a:avLst/>
          </a:prstGeom>
          <a:solidFill>
            <a:schemeClr val="accent2">
              <a:lumMod val="75000"/>
            </a:schemeClr>
          </a:solidFill>
        </p:spPr>
        <p:txBody>
          <a:bodyPr wrap="square" rtlCol="0">
            <a:spAutoFit/>
          </a:bodyPr>
          <a:lstStyle/>
          <a:p>
            <a:pPr marL="342900" indent="-342900">
              <a:buAutoNum type="arabicPeriod"/>
            </a:pPr>
            <a:r>
              <a:rPr lang="en-IE" sz="1200" dirty="0" smtClean="0"/>
              <a:t>Piocóid(í)</a:t>
            </a:r>
          </a:p>
          <a:p>
            <a:pPr marL="342900" indent="-342900">
              <a:buAutoNum type="arabicPeriod"/>
            </a:pPr>
            <a:r>
              <a:rPr lang="en-IE" sz="1200" dirty="0" smtClean="0"/>
              <a:t>Rámhainn(í) </a:t>
            </a:r>
          </a:p>
          <a:p>
            <a:pPr marL="342900" indent="-342900">
              <a:buAutoNum type="arabicPeriod"/>
            </a:pPr>
            <a:r>
              <a:rPr lang="en-IE" sz="1200" dirty="0" smtClean="0"/>
              <a:t>Lián (liáin)</a:t>
            </a:r>
          </a:p>
          <a:p>
            <a:pPr marL="342900" indent="-342900">
              <a:buAutoNum type="arabicPeriod"/>
            </a:pPr>
            <a:r>
              <a:rPr lang="en-IE" sz="1200" dirty="0" smtClean="0"/>
              <a:t>Sleá (sleánna) </a:t>
            </a:r>
          </a:p>
          <a:p>
            <a:pPr marL="342900" indent="-342900">
              <a:buAutoNum type="arabicPeriod"/>
            </a:pPr>
            <a:r>
              <a:rPr lang="en-IE" sz="1200" dirty="0" smtClean="0"/>
              <a:t>Criathar (criathair) </a:t>
            </a:r>
          </a:p>
        </p:txBody>
      </p:sp>
      <p:pic>
        <p:nvPicPr>
          <p:cNvPr id="15" name="Picture 14" descr="http://printablenumbers.org/1-10/printable_number_1.jpg"/>
          <p:cNvPicPr/>
          <p:nvPr/>
        </p:nvPicPr>
        <p:blipFill rotWithShape="1">
          <a:blip r:embed="rId7" cstate="print">
            <a:extLst>
              <a:ext uri="{28A0092B-C50C-407E-A947-70E740481C1C}">
                <a14:useLocalDpi xmlns:a14="http://schemas.microsoft.com/office/drawing/2010/main" val="0"/>
              </a:ext>
            </a:extLst>
          </a:blip>
          <a:srcRect l="9333" t="4111" r="6889" b="14889"/>
          <a:stretch/>
        </p:blipFill>
        <p:spPr bwMode="auto">
          <a:xfrm>
            <a:off x="3316605" y="3586431"/>
            <a:ext cx="148590" cy="143510"/>
          </a:xfrm>
          <a:prstGeom prst="rect">
            <a:avLst/>
          </a:prstGeom>
          <a:noFill/>
          <a:ln>
            <a:noFill/>
          </a:ln>
          <a:extLst>
            <a:ext uri="{53640926-AAD7-44D8-BBD7-CCE9431645EC}">
              <a14:shadowObscured xmlns:a14="http://schemas.microsoft.com/office/drawing/2010/main"/>
            </a:ext>
          </a:extLst>
        </p:spPr>
      </p:pic>
      <p:pic>
        <p:nvPicPr>
          <p:cNvPr id="16" name="Picture 15" descr="http://printablenumbers.org/1-10/printable_number_2.jpg"/>
          <p:cNvPicPr/>
          <p:nvPr/>
        </p:nvPicPr>
        <p:blipFill rotWithShape="1">
          <a:blip r:embed="rId8" cstate="print">
            <a:extLst>
              <a:ext uri="{28A0092B-C50C-407E-A947-70E740481C1C}">
                <a14:useLocalDpi xmlns:a14="http://schemas.microsoft.com/office/drawing/2010/main" val="0"/>
              </a:ext>
            </a:extLst>
          </a:blip>
          <a:srcRect l="6889" t="6001" r="5000" b="19999"/>
          <a:stretch/>
        </p:blipFill>
        <p:spPr bwMode="auto">
          <a:xfrm>
            <a:off x="355077" y="3513558"/>
            <a:ext cx="128270" cy="107950"/>
          </a:xfrm>
          <a:prstGeom prst="rect">
            <a:avLst/>
          </a:prstGeom>
          <a:noFill/>
          <a:ln>
            <a:noFill/>
          </a:ln>
          <a:extLst>
            <a:ext uri="{53640926-AAD7-44D8-BBD7-CCE9431645EC}">
              <a14:shadowObscured xmlns:a14="http://schemas.microsoft.com/office/drawing/2010/main"/>
            </a:ext>
          </a:extLst>
        </p:spPr>
      </p:pic>
      <p:pic>
        <p:nvPicPr>
          <p:cNvPr id="17" name="Picture 16" descr="http://printablenumbers.org/1-10/printable_number_3.jpg"/>
          <p:cNvPicPr/>
          <p:nvPr/>
        </p:nvPicPr>
        <p:blipFill rotWithShape="1">
          <a:blip r:embed="rId9" cstate="print">
            <a:extLst>
              <a:ext uri="{28A0092B-C50C-407E-A947-70E740481C1C}">
                <a14:useLocalDpi xmlns:a14="http://schemas.microsoft.com/office/drawing/2010/main" val="0"/>
              </a:ext>
            </a:extLst>
          </a:blip>
          <a:srcRect l="7333" t="6109" r="6111" b="19888"/>
          <a:stretch/>
        </p:blipFill>
        <p:spPr bwMode="auto">
          <a:xfrm>
            <a:off x="2305888" y="3541677"/>
            <a:ext cx="125730" cy="107950"/>
          </a:xfrm>
          <a:prstGeom prst="rect">
            <a:avLst/>
          </a:prstGeom>
          <a:noFill/>
          <a:ln>
            <a:noFill/>
          </a:ln>
          <a:extLst>
            <a:ext uri="{53640926-AAD7-44D8-BBD7-CCE9431645EC}">
              <a14:shadowObscured xmlns:a14="http://schemas.microsoft.com/office/drawing/2010/main"/>
            </a:ext>
          </a:extLst>
        </p:spPr>
      </p:pic>
      <p:pic>
        <p:nvPicPr>
          <p:cNvPr id="18" name="Picture 17" descr="http://printablenumbers.org/1-20/printable_number_4.jpg"/>
          <p:cNvPicPr/>
          <p:nvPr/>
        </p:nvPicPr>
        <p:blipFill rotWithShape="1">
          <a:blip r:embed="rId10" cstate="print">
            <a:extLst>
              <a:ext uri="{28A0092B-C50C-407E-A947-70E740481C1C}">
                <a14:useLocalDpi xmlns:a14="http://schemas.microsoft.com/office/drawing/2010/main" val="0"/>
              </a:ext>
            </a:extLst>
          </a:blip>
          <a:srcRect l="14778" t="7667" r="15445" b="24556"/>
          <a:stretch/>
        </p:blipFill>
        <p:spPr bwMode="auto">
          <a:xfrm>
            <a:off x="4142481" y="3405608"/>
            <a:ext cx="111125" cy="107950"/>
          </a:xfrm>
          <a:prstGeom prst="rect">
            <a:avLst/>
          </a:prstGeom>
          <a:noFill/>
          <a:ln>
            <a:noFill/>
          </a:ln>
          <a:extLst>
            <a:ext uri="{53640926-AAD7-44D8-BBD7-CCE9431645EC}">
              <a14:shadowObscured xmlns:a14="http://schemas.microsoft.com/office/drawing/2010/main"/>
            </a:ext>
          </a:extLst>
        </p:spPr>
      </p:pic>
      <p:pic>
        <p:nvPicPr>
          <p:cNvPr id="19" name="Picture 18" descr="http://printablenumbers.org/1-20/printable_number_5.jpg"/>
          <p:cNvPicPr/>
          <p:nvPr/>
        </p:nvPicPr>
        <p:blipFill rotWithShape="1">
          <a:blip r:embed="rId11" cstate="print">
            <a:extLst>
              <a:ext uri="{28A0092B-C50C-407E-A947-70E740481C1C}">
                <a14:useLocalDpi xmlns:a14="http://schemas.microsoft.com/office/drawing/2010/main" val="0"/>
              </a:ext>
            </a:extLst>
          </a:blip>
          <a:srcRect l="4222" t="6778" r="5222" b="19444"/>
          <a:stretch/>
        </p:blipFill>
        <p:spPr bwMode="auto">
          <a:xfrm>
            <a:off x="1227938" y="3550236"/>
            <a:ext cx="132080" cy="107950"/>
          </a:xfrm>
          <a:prstGeom prst="rect">
            <a:avLst/>
          </a:prstGeom>
          <a:noFill/>
          <a:ln>
            <a:noFill/>
          </a:ln>
          <a:extLst>
            <a:ext uri="{53640926-AAD7-44D8-BBD7-CCE9431645EC}">
              <a14:shadowObscured xmlns:a14="http://schemas.microsoft.com/office/drawing/2010/main"/>
            </a:ext>
          </a:extLst>
        </p:spPr>
      </p:pic>
      <p:pic>
        <p:nvPicPr>
          <p:cNvPr id="20" name="Picture 19" descr="Industry Electro devices icon"/>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5077" y="1066800"/>
            <a:ext cx="216000" cy="216000"/>
          </a:xfrm>
          <a:prstGeom prst="rect">
            <a:avLst/>
          </a:prstGeom>
          <a:noFill/>
          <a:ln>
            <a:noFill/>
          </a:ln>
        </p:spPr>
      </p:pic>
    </p:spTree>
    <p:extLst>
      <p:ext uri="{BB962C8B-B14F-4D97-AF65-F5344CB8AC3E}">
        <p14:creationId xmlns:p14="http://schemas.microsoft.com/office/powerpoint/2010/main" val="2801939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Staraí, Foinsí &amp; an tSeandálaíocht	</a:t>
            </a:r>
            <a:r>
              <a:rPr lang="en-IE" sz="2800" b="1" dirty="0"/>
              <a:t> </a:t>
            </a:r>
            <a:r>
              <a:rPr lang="en-IE" sz="2800" b="1" dirty="0" smtClean="0"/>
              <a:t> </a:t>
            </a:r>
            <a:r>
              <a:rPr lang="en-IE" sz="1600" b="1" dirty="0" smtClean="0"/>
              <a:t>Treoracha</a:t>
            </a:r>
            <a:endParaRPr lang="ga-IE" sz="1600" b="1" dirty="0"/>
          </a:p>
        </p:txBody>
      </p:sp>
      <p:sp>
        <p:nvSpPr>
          <p:cNvPr id="6" name="TextBox 5"/>
          <p:cNvSpPr txBox="1"/>
          <p:nvPr/>
        </p:nvSpPr>
        <p:spPr>
          <a:xfrm>
            <a:off x="152400" y="909430"/>
            <a:ext cx="6172200" cy="4339650"/>
          </a:xfrm>
          <a:prstGeom prst="rect">
            <a:avLst/>
          </a:prstGeom>
          <a:noFill/>
        </p:spPr>
        <p:txBody>
          <a:bodyPr wrap="square" rtlCol="0">
            <a:spAutoFit/>
          </a:bodyPr>
          <a:lstStyle/>
          <a:p>
            <a:pPr marL="171450" indent="-171450" algn="just">
              <a:buFontTx/>
              <a:buChar char="-"/>
            </a:pPr>
            <a:r>
              <a:rPr lang="en-IE" sz="1200" dirty="0"/>
              <a:t>Duine a dhéanann staidéar ar an stair; saineolaí ar ré faoi leith sa stair.</a:t>
            </a:r>
          </a:p>
          <a:p>
            <a:pPr marL="171450" indent="-171450" algn="just">
              <a:buFontTx/>
              <a:buChar char="-"/>
            </a:pPr>
            <a:r>
              <a:rPr lang="en-IE" sz="1200" dirty="0"/>
              <a:t>Duine a fhiosraíonn coireanna agus a aimsíonn cúis na gcoireanna.</a:t>
            </a:r>
          </a:p>
          <a:p>
            <a:pPr marL="171450" indent="-171450" algn="just">
              <a:buFontTx/>
              <a:buChar char="-"/>
            </a:pPr>
            <a:r>
              <a:rPr lang="en-IE" sz="1200" dirty="0"/>
              <a:t>Lián.</a:t>
            </a:r>
          </a:p>
          <a:p>
            <a:pPr marL="171450" indent="-171450" algn="just">
              <a:buFontTx/>
              <a:buChar char="-"/>
            </a:pPr>
            <a:r>
              <a:rPr lang="en-IE" sz="1200" dirty="0"/>
              <a:t>Liáin.</a:t>
            </a:r>
          </a:p>
          <a:p>
            <a:pPr marL="171450" indent="-171450" algn="just">
              <a:buFontTx/>
              <a:buChar char="-"/>
            </a:pPr>
            <a:r>
              <a:rPr lang="en-IE" sz="1200" dirty="0" err="1"/>
              <a:t>Neamhchlaonta</a:t>
            </a:r>
            <a:r>
              <a:rPr lang="en-IE" sz="1200" dirty="0"/>
              <a:t>.</a:t>
            </a:r>
          </a:p>
          <a:p>
            <a:pPr marL="171450" indent="-171450" algn="just">
              <a:buFontTx/>
              <a:buChar char="-"/>
            </a:pPr>
            <a:r>
              <a:rPr lang="en-IE" sz="1200" dirty="0"/>
              <a:t>An láthair ina ndéanann seandálaithe staidéar ar </a:t>
            </a:r>
            <a:r>
              <a:rPr lang="en-IE" sz="1200" dirty="0" err="1"/>
              <a:t>lámhdhéantúsán</a:t>
            </a:r>
            <a:r>
              <a:rPr lang="en-IE" sz="1200" dirty="0"/>
              <a:t> agus ar iarsmaí.</a:t>
            </a:r>
          </a:p>
          <a:p>
            <a:pPr marL="171450" indent="-171450" algn="just">
              <a:buFontTx/>
              <a:buChar char="-"/>
            </a:pPr>
            <a:r>
              <a:rPr lang="en-IE" sz="1200" dirty="0"/>
              <a:t>Lámhscríbhinn.</a:t>
            </a:r>
          </a:p>
          <a:p>
            <a:pPr marL="171450" indent="-171450" algn="just">
              <a:buFontTx/>
              <a:buChar char="-"/>
            </a:pPr>
            <a:r>
              <a:rPr lang="en-IE" sz="1200" dirty="0"/>
              <a:t>Creatlacha.</a:t>
            </a:r>
          </a:p>
          <a:p>
            <a:pPr marL="171450" indent="-171450" algn="just">
              <a:buFontTx/>
              <a:buChar char="-"/>
            </a:pPr>
            <a:r>
              <a:rPr lang="en-IE" sz="1200" dirty="0"/>
              <a:t>Liosta oifigiúil áirimh a bhailíonn an rialtas don </a:t>
            </a:r>
            <a:r>
              <a:rPr lang="en-IE" sz="1200" dirty="0" smtClean="0"/>
              <a:t>daonra.</a:t>
            </a:r>
          </a:p>
          <a:p>
            <a:pPr marL="171450" indent="-171450" algn="just">
              <a:buFontTx/>
              <a:buChar char="-"/>
            </a:pPr>
            <a:r>
              <a:rPr lang="en-IE" sz="1200" dirty="0" smtClean="0"/>
              <a:t>Tuairimíocht atá i gceist anseo.</a:t>
            </a:r>
          </a:p>
          <a:p>
            <a:pPr marL="171450" indent="-171450" algn="just">
              <a:buFontTx/>
              <a:buChar char="-"/>
            </a:pPr>
            <a:r>
              <a:rPr lang="en-IE" sz="1200" dirty="0" smtClean="0"/>
              <a:t>Reilig.</a:t>
            </a:r>
          </a:p>
          <a:p>
            <a:pPr marL="171450" indent="-171450" algn="just">
              <a:buFontTx/>
              <a:buChar char="-"/>
            </a:pPr>
            <a:r>
              <a:rPr lang="en-IE" sz="1200" dirty="0" smtClean="0"/>
              <a:t>Reiligí.</a:t>
            </a:r>
          </a:p>
          <a:p>
            <a:pPr marL="171450" indent="-171450" algn="just">
              <a:buFontTx/>
              <a:buChar char="-"/>
            </a:pPr>
            <a:r>
              <a:rPr lang="en-IE" sz="1200" dirty="0" smtClean="0"/>
              <a:t>Áibhéil.</a:t>
            </a:r>
          </a:p>
          <a:p>
            <a:pPr marL="171450" indent="-171450" algn="just">
              <a:buFontTx/>
              <a:buChar char="-"/>
            </a:pPr>
            <a:r>
              <a:rPr lang="en-IE" sz="1200" dirty="0" smtClean="0"/>
              <a:t>Hitler, Gadhafi </a:t>
            </a:r>
            <a:r>
              <a:rPr lang="en-IE" sz="1200" dirty="0" err="1" smtClean="0"/>
              <a:t>srl</a:t>
            </a:r>
            <a:r>
              <a:rPr lang="en-IE" sz="1200" dirty="0" smtClean="0"/>
              <a:t>.</a:t>
            </a:r>
          </a:p>
          <a:p>
            <a:pPr marL="171450" indent="-171450" algn="just">
              <a:buFontTx/>
              <a:buChar char="-"/>
            </a:pPr>
            <a:r>
              <a:rPr lang="en-IE" sz="1200" dirty="0" smtClean="0"/>
              <a:t>Piocóid, rámhainn, </a:t>
            </a:r>
            <a:r>
              <a:rPr lang="en-IE" sz="1200" dirty="0"/>
              <a:t>l</a:t>
            </a:r>
            <a:r>
              <a:rPr lang="en-IE" sz="1200" dirty="0" smtClean="0"/>
              <a:t>ián agus criathar. </a:t>
            </a:r>
          </a:p>
          <a:p>
            <a:pPr marL="171450" indent="-171450" algn="just">
              <a:buFontTx/>
              <a:buChar char="-"/>
            </a:pPr>
            <a:r>
              <a:rPr lang="en-IE" sz="1200" dirty="0" smtClean="0"/>
              <a:t>Criathair.</a:t>
            </a:r>
          </a:p>
          <a:p>
            <a:pPr marL="171450" indent="-171450" algn="just">
              <a:buFontTx/>
              <a:buChar char="-"/>
            </a:pPr>
            <a:r>
              <a:rPr lang="en-IE" sz="1200" dirty="0" smtClean="0"/>
              <a:t>Slisne sa talamh, a bhfuil sraitheanna le </a:t>
            </a:r>
            <a:r>
              <a:rPr lang="en-IE" sz="1200" dirty="0" err="1" smtClean="0"/>
              <a:t>lámhdhéantúsáin</a:t>
            </a:r>
            <a:r>
              <a:rPr lang="en-IE" sz="1200" dirty="0" smtClean="0"/>
              <a:t> ann, a léiríonn réanna difriúla den stair. </a:t>
            </a:r>
          </a:p>
          <a:p>
            <a:pPr marL="171450" indent="-171450" algn="just">
              <a:buFontTx/>
              <a:buChar char="-"/>
            </a:pPr>
            <a:r>
              <a:rPr lang="en-IE" sz="1200" dirty="0" smtClean="0"/>
              <a:t>Sleá. </a:t>
            </a:r>
          </a:p>
          <a:p>
            <a:pPr marL="171450" indent="-171450" algn="just">
              <a:buFontTx/>
              <a:buChar char="-"/>
            </a:pPr>
            <a:endParaRPr lang="en-IE" sz="1200" dirty="0" smtClean="0"/>
          </a:p>
          <a:p>
            <a:pPr marL="171450" indent="-171450" algn="just">
              <a:buFontTx/>
              <a:buChar char="-"/>
            </a:pPr>
            <a:endParaRPr lang="en-IE" sz="1200" dirty="0" smtClean="0"/>
          </a:p>
          <a:p>
            <a:pPr marL="171450" indent="-171450" algn="just">
              <a:buFontTx/>
              <a:buChar char="-"/>
            </a:pPr>
            <a:endParaRPr lang="en-IE" sz="1200" dirty="0" smtClean="0"/>
          </a:p>
          <a:p>
            <a:pPr marL="171450" indent="-171450" algn="just">
              <a:buFontTx/>
              <a:buChar char="-"/>
            </a:pPr>
            <a:endParaRPr lang="en-IE" sz="1200" dirty="0"/>
          </a:p>
        </p:txBody>
      </p:sp>
    </p:spTree>
    <p:extLst>
      <p:ext uri="{BB962C8B-B14F-4D97-AF65-F5344CB8AC3E}">
        <p14:creationId xmlns:p14="http://schemas.microsoft.com/office/powerpoint/2010/main" val="879914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1937</TotalTime>
  <Words>860</Words>
  <Application>Microsoft Office PowerPoint</Application>
  <PresentationFormat>On-screen Show (4:3)</PresentationFormat>
  <Paragraphs>242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Aimsir Láithreach</dc:title>
  <dc:creator>user</dc:creator>
  <cp:lastModifiedBy>user1</cp:lastModifiedBy>
  <cp:revision>126</cp:revision>
  <cp:lastPrinted>2014-08-11T07:06:42Z</cp:lastPrinted>
  <dcterms:created xsi:type="dcterms:W3CDTF">2006-08-16T00:00:00Z</dcterms:created>
  <dcterms:modified xsi:type="dcterms:W3CDTF">2016-01-15T10:04:29Z</dcterms:modified>
</cp:coreProperties>
</file>