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2" r:id="rId5"/>
    <p:sldId id="269" r:id="rId6"/>
    <p:sldId id="271" r:id="rId7"/>
    <p:sldId id="272" r:id="rId8"/>
    <p:sldId id="273" r:id="rId9"/>
    <p:sldId id="270" r:id="rId10"/>
  </p:sldIdLst>
  <p:sldSz cx="6858000" cy="9144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92" y="17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             </a:t>
            </a:r>
            <a:r>
              <a:rPr lang="ga-IE" sz="1600" b="1" dirty="0" smtClean="0">
                <a:latin typeface="+mj-lt"/>
              </a:rPr>
              <a:t>Réamhobair 1</a:t>
            </a:r>
            <a:r>
              <a:rPr lang="en-IE" sz="1600" b="1" dirty="0" smtClean="0">
                <a:latin typeface="+mj-lt"/>
              </a:rPr>
              <a:t>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1"/>
            <a:ext cx="6229350" cy="8125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None/>
            </a:pPr>
            <a:endParaRPr lang="en-IE" sz="2200" b="1" dirty="0" smtClean="0"/>
          </a:p>
          <a:p>
            <a:pPr lvl="0">
              <a:buNone/>
            </a:pPr>
            <a:endParaRPr lang="en-IE" sz="2200" b="1" dirty="0"/>
          </a:p>
          <a:p>
            <a:pPr lvl="0">
              <a:buNone/>
            </a:pPr>
            <a:r>
              <a:rPr lang="ga-IE" sz="2200" b="1" dirty="0" smtClean="0"/>
              <a:t>Cé mhéad páiste atá á thógáil le Gaeilge inniu sa Ghaeltacht, dar leat?</a:t>
            </a:r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r>
              <a:rPr lang="ga-IE" sz="2200" dirty="0" smtClean="0"/>
              <a:t>71%		 54%		26%		10%</a:t>
            </a:r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r>
              <a:rPr lang="ga-IE" sz="2200" b="1" dirty="0" smtClean="0"/>
              <a:t>Cé mhéad de dhaonra na hÉireann ar cainteoirí dúchais Gaeilge iad, dar leat?</a:t>
            </a:r>
          </a:p>
          <a:p>
            <a:pPr lvl="0">
              <a:buNone/>
            </a:pPr>
            <a:endParaRPr lang="ga-IE" sz="2200" dirty="0" smtClean="0"/>
          </a:p>
          <a:p>
            <a:r>
              <a:rPr lang="ga-IE" sz="2200" dirty="0" smtClean="0"/>
              <a:t>&lt;20%		 &lt;15%		 &lt;10%	       &lt;1.5%</a:t>
            </a:r>
          </a:p>
          <a:p>
            <a:endParaRPr lang="ga-IE" sz="2200" dirty="0" smtClean="0"/>
          </a:p>
          <a:p>
            <a:endParaRPr lang="ga-IE" sz="2200" dirty="0" smtClean="0"/>
          </a:p>
          <a:p>
            <a:r>
              <a:rPr lang="ga-IE" sz="2200" dirty="0" smtClean="0"/>
              <a:t>Anois tabharfaidh an múinteoir na freagraí cearta daoibh. An gcuireann siad iontas ort? Cén fáth?</a:t>
            </a:r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fontAlgn="t"/>
            <a:endParaRPr lang="ga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             </a:t>
            </a:r>
            <a:r>
              <a:rPr lang="ga-IE" sz="1600" b="1" dirty="0" smtClean="0">
                <a:latin typeface="+mj-lt"/>
              </a:rPr>
              <a:t>Réamhobair 2</a:t>
            </a:r>
            <a:endParaRPr lang="ga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6229350" cy="77251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ga-IE" sz="2000" dirty="0" smtClean="0"/>
              <a:t>Beidh tú ag éisteacht le cainteoirí éagsúla ag caint ar na cúiseanna a bhfuil sé deacair do pháistí an Ghaeilge a shealbhú sa bhaile óna dtuismitheoirí sa lá atá inniu ann. Sula n-éisteann tú leis an bpíosa caith súil ar na focail seo le bheith cinnte go dtuigeann tú iad.</a:t>
            </a:r>
          </a:p>
          <a:p>
            <a:pPr lvl="0">
              <a:buNone/>
            </a:pPr>
            <a:endParaRPr lang="ga-IE" sz="2000" dirty="0" smtClean="0"/>
          </a:p>
          <a:p>
            <a:pPr lvl="0">
              <a:buNone/>
            </a:pPr>
            <a:endParaRPr lang="ga-IE" sz="2000" dirty="0" smtClean="0"/>
          </a:p>
          <a:p>
            <a:pPr lvl="0">
              <a:buNone/>
            </a:pPr>
            <a:endParaRPr lang="ga-IE" sz="2000" dirty="0" smtClean="0"/>
          </a:p>
          <a:p>
            <a:pPr lvl="0">
              <a:buNone/>
            </a:pPr>
            <a:endParaRPr lang="ga-IE" sz="2000" dirty="0" smtClean="0"/>
          </a:p>
          <a:p>
            <a:pPr lvl="0">
              <a:buNone/>
            </a:pPr>
            <a:endParaRPr lang="ga-IE" sz="2000" dirty="0" smtClean="0"/>
          </a:p>
          <a:p>
            <a:pPr lvl="0">
              <a:buNone/>
            </a:pPr>
            <a:endParaRPr lang="ga-IE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dúshláin: 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aoichainteoirí: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sealbhaithe:	 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tacaíochtaí: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eagrais: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aitheantas: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feidhm: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go hiondúil: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mórtheanga: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mionteanga: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moladh:		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creatlach:		__________________________</a:t>
            </a:r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26008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	          </a:t>
            </a:r>
            <a:r>
              <a:rPr lang="en-IE" sz="1600" b="1" dirty="0" smtClean="0">
                <a:latin typeface="+mj-lt"/>
              </a:rPr>
              <a:t>Éisteacht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6229350" cy="80329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ga-IE" sz="2200" dirty="0" smtClean="0"/>
              <a:t>Éist leis na cainteoirí agus abair an bhfuil na ráitis thíos fíor nó bréagach. Cuir ciorcal timpeall ar an bhfreagra ceart.</a:t>
            </a:r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lvl="0">
              <a:buNone/>
            </a:pPr>
            <a:endParaRPr lang="ga-IE" sz="2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ga-IE" sz="2000" dirty="0" smtClean="0"/>
              <a:t>Is leor Gaeilge a labhairt le do pháistí sa bhaile le go mbeidh Gaeilge mhaith acu.</a:t>
            </a:r>
          </a:p>
          <a:p>
            <a:pPr marL="457200" lvl="0" indent="-457200"/>
            <a:endParaRPr lang="ga-IE" sz="2000" dirty="0" smtClean="0"/>
          </a:p>
          <a:p>
            <a:pPr marL="457200" lvl="0" indent="-457200"/>
            <a:r>
              <a:rPr lang="ga-IE" sz="2000" dirty="0" smtClean="0"/>
              <a:t>	fíor		bréagach	ní deirtear</a:t>
            </a:r>
          </a:p>
          <a:p>
            <a:pPr marL="457200" lvl="0" indent="-457200"/>
            <a:endParaRPr lang="ga-IE" sz="2000" dirty="0" smtClean="0"/>
          </a:p>
          <a:p>
            <a:pPr marL="457200" lvl="0" indent="-457200">
              <a:buAutoNum type="arabicPeriod" startAt="2"/>
            </a:pPr>
            <a:r>
              <a:rPr lang="ga-IE" sz="2000" dirty="0" smtClean="0"/>
              <a:t>I nGaeltachtaí an lae inniu, má shealbhaíonn gasúir Béarla agus Gaeilge le chéile beidh a gcuid Béarla níos fearr ná a gcuid Gaeilge.</a:t>
            </a:r>
          </a:p>
          <a:p>
            <a:pPr marL="457200" lvl="0" indent="-457200"/>
            <a:endParaRPr lang="ga-IE" sz="2000" dirty="0" smtClean="0"/>
          </a:p>
          <a:p>
            <a:pPr marL="457200" lvl="0" indent="-457200"/>
            <a:r>
              <a:rPr lang="ga-IE" sz="2000" dirty="0" smtClean="0"/>
              <a:t>	fíor		bréagach	ní deirtear</a:t>
            </a:r>
          </a:p>
          <a:p>
            <a:pPr marL="457200" lvl="0" indent="-457200"/>
            <a:endParaRPr lang="ga-IE" sz="2000" dirty="0" smtClean="0"/>
          </a:p>
          <a:p>
            <a:pPr marL="457200" lvl="0" indent="-457200">
              <a:buAutoNum type="arabicPeriod" startAt="3"/>
            </a:pPr>
            <a:r>
              <a:rPr lang="ga-IE" sz="2000" dirty="0" smtClean="0"/>
              <a:t>Bíonn tuiscint níos fearr ag tuismitheoirí sa Ghalltacht ar na dúshláin a bhaineann le páistí a thógáil le Gaeilge.</a:t>
            </a:r>
          </a:p>
          <a:p>
            <a:pPr marL="457200" lvl="0" indent="-457200"/>
            <a:endParaRPr lang="ga-IE" sz="2000" dirty="0" smtClean="0"/>
          </a:p>
          <a:p>
            <a:pPr marL="457200" lvl="0" indent="-457200"/>
            <a:r>
              <a:rPr lang="ga-IE" sz="2000" dirty="0" smtClean="0"/>
              <a:t>	fíor		bréagach	ní deirtear</a:t>
            </a:r>
          </a:p>
          <a:p>
            <a:pPr marL="457200" lvl="0" indent="-457200"/>
            <a:endParaRPr lang="en-IE" sz="20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81000" y="6096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312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                  </a:t>
            </a:r>
            <a:r>
              <a:rPr lang="ga-IE" sz="1600" b="1" dirty="0" smtClean="0">
                <a:latin typeface="+mj-lt"/>
              </a:rPr>
              <a:t>Iarphlé 1</a:t>
            </a:r>
            <a:endParaRPr lang="ga-IE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799"/>
            <a:ext cx="606742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dirty="0" smtClean="0">
                <a:solidFill>
                  <a:srgbClr val="0070C0"/>
                </a:solidFill>
              </a:rPr>
              <a:t>“Ní leor a thuilleadh go mbeadh páistí ag labhairt Gaeilge sa mbaile le go gcinnteoimis go mbeadh an teanga sealbhaithe acu i gceart.” </a:t>
            </a:r>
          </a:p>
          <a:p>
            <a:pPr algn="just"/>
            <a:r>
              <a:rPr lang="ga-IE" dirty="0" smtClean="0"/>
              <a:t>Sorcha Ní Chéilleachair, Tuismitheoirí na Gaeltachta.</a:t>
            </a:r>
          </a:p>
          <a:p>
            <a:pPr algn="just"/>
            <a:endParaRPr lang="ga-IE" dirty="0" smtClean="0"/>
          </a:p>
          <a:p>
            <a:pPr algn="just"/>
            <a:r>
              <a:rPr lang="ga-IE" dirty="0" smtClean="0"/>
              <a:t>Tá sé léirithe ag taighde go bhfuil an ráiteas thuas fíor. Tá an-chuid i gceist le teanga a bheith agat i gceart agus ní fhaigheann tú na rudaí </a:t>
            </a:r>
            <a:r>
              <a:rPr lang="ga-IE" i="1" dirty="0" smtClean="0"/>
              <a:t>ar fad </a:t>
            </a:r>
            <a:r>
              <a:rPr lang="ga-IE" dirty="0" smtClean="0"/>
              <a:t>atá ag teastáil chun é sin a dhéanamh ón mbaile. Faigheann tú iad ón scoil, ó bheith ag caint le do chairde, ó na meáin, ó scéalta agus seanchas, ó bheith ag léamh, ó bheith ag caint le daoine difriúla sa phobal agus </a:t>
            </a:r>
            <a:r>
              <a:rPr lang="ga-IE" i="1" dirty="0" smtClean="0"/>
              <a:t>chomh maith </a:t>
            </a:r>
            <a:r>
              <a:rPr lang="ga-IE" dirty="0" smtClean="0"/>
              <a:t>leis sin, ón mbaile. </a:t>
            </a:r>
          </a:p>
          <a:p>
            <a:pPr algn="just"/>
            <a:endParaRPr lang="ga-IE" dirty="0" smtClean="0"/>
          </a:p>
          <a:p>
            <a:pPr algn="just"/>
            <a:r>
              <a:rPr lang="ga-IE" dirty="0" smtClean="0"/>
              <a:t>Pléigh na ceisteanna seo leis an duine in aice leat.</a:t>
            </a:r>
          </a:p>
          <a:p>
            <a:pPr algn="just"/>
            <a:endParaRPr lang="ga-IE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Cé leis a labhraíonn tusa Gaeilge?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An labhraíonn tú Gaeilge le seanduine ar bith?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An labhraíonn tú Gaeilge le daoine atá ar chomhaois leat féin?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An léann tú aon leabhair as Gaeilge?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An bhféachann tú ar TG4?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ga-IE" sz="2000" dirty="0" smtClean="0"/>
              <a:t>Cad iad na háiteanna i do phobal féin ar féidir leat Gaeilge a labhairt iontu?</a:t>
            </a:r>
            <a:endParaRPr lang="ga-IE" sz="20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2286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="" xmlns:p14="http://schemas.microsoft.com/office/powerpoint/2010/main" val="19379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</a:t>
            </a:r>
            <a:r>
              <a:rPr lang="ga-IE" sz="3200" b="1" dirty="0" smtClean="0">
                <a:latin typeface="+mj-lt"/>
              </a:rPr>
              <a:t>                  </a:t>
            </a:r>
            <a:r>
              <a:rPr lang="ga-IE" sz="1600" b="1" dirty="0" smtClean="0">
                <a:latin typeface="+mj-lt"/>
              </a:rPr>
              <a:t>Iarphlé </a:t>
            </a:r>
            <a:r>
              <a:rPr lang="en-IE" sz="1600" b="1" dirty="0" smtClean="0">
                <a:latin typeface="+mj-lt"/>
              </a:rPr>
              <a:t>2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229350" cy="7571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ga-IE" dirty="0" smtClean="0"/>
              <a:t>An dtarlaíonn na rudaí seo riamh duitse?</a:t>
            </a:r>
          </a:p>
          <a:p>
            <a:pPr fontAlgn="t"/>
            <a:endParaRPr lang="ga-IE" b="1" dirty="0" smtClean="0"/>
          </a:p>
          <a:p>
            <a:pPr marL="342900" indent="-342900">
              <a:buFont typeface="+mj-lt"/>
              <a:buAutoNum type="arabicPeriod"/>
            </a:pPr>
            <a:r>
              <a:rPr lang="ga-IE" dirty="0" smtClean="0"/>
              <a:t>Nuair a bhíonn tú ag iarraidh rud éigin a rá as Gaeilge, tagann an rud chugat as Béarla ar dtús agus ansin aistríonn tú go Gaeilge é.</a:t>
            </a:r>
          </a:p>
          <a:p>
            <a:pPr marL="342900" indent="-342900" fontAlgn="t"/>
            <a:r>
              <a:rPr lang="ga-IE" b="1" dirty="0" smtClean="0"/>
              <a:t>		Uaireanta			Go minic</a:t>
            </a:r>
          </a:p>
          <a:p>
            <a:pPr marL="342900" indent="-342900" fontAlgn="t">
              <a:buFont typeface="+mj-lt"/>
              <a:buAutoNum type="arabicPeriod"/>
            </a:pPr>
            <a:endParaRPr lang="ga-IE" dirty="0" smtClean="0"/>
          </a:p>
          <a:p>
            <a:pPr marL="342900" indent="-342900"/>
            <a:r>
              <a:rPr lang="ga-IE" dirty="0" smtClean="0"/>
              <a:t>2.	Tá sé níos éasca duit do chuid mothúchán a chur in iúl do do chairde as Béarla seachas as Gaeilge.</a:t>
            </a:r>
          </a:p>
          <a:p>
            <a:pPr marL="342900" indent="-342900" fontAlgn="t"/>
            <a:r>
              <a:rPr lang="ga-IE" dirty="0" smtClean="0"/>
              <a:t>		</a:t>
            </a:r>
            <a:r>
              <a:rPr lang="ga-IE" b="1" dirty="0" smtClean="0"/>
              <a:t>Uaireanta			Go minic</a:t>
            </a:r>
            <a:endParaRPr lang="ga-IE" dirty="0" smtClean="0"/>
          </a:p>
          <a:p>
            <a:pPr marL="342900" indent="-342900" fontAlgn="t">
              <a:buFont typeface="+mj-lt"/>
              <a:buAutoNum type="arabicPeriod"/>
            </a:pPr>
            <a:endParaRPr lang="ga-IE" dirty="0" smtClean="0"/>
          </a:p>
          <a:p>
            <a:pPr marL="342900" indent="-342900" fontAlgn="t"/>
            <a:r>
              <a:rPr lang="ga-IE" dirty="0" smtClean="0"/>
              <a:t>3.	Bíonn tú réasúnta cinnte go bhfuil do chuid gramadaí i gceart agus tú ag scríobh i mBéarla ach ní hionann sa Ghaeilge.</a:t>
            </a:r>
          </a:p>
          <a:p>
            <a:pPr marL="342900" indent="-342900" fontAlgn="t"/>
            <a:r>
              <a:rPr lang="ga-IE" dirty="0" smtClean="0"/>
              <a:t>		</a:t>
            </a:r>
            <a:r>
              <a:rPr lang="ga-IE" b="1" dirty="0" smtClean="0"/>
              <a:t>Uaireanta			Go minic</a:t>
            </a:r>
            <a:endParaRPr lang="ga-IE" dirty="0" smtClean="0"/>
          </a:p>
          <a:p>
            <a:pPr marL="342900" indent="-342900" fontAlgn="t">
              <a:buFont typeface="+mj-lt"/>
              <a:buAutoNum type="arabicPeriod"/>
            </a:pPr>
            <a:endParaRPr lang="ga-IE" dirty="0" smtClean="0"/>
          </a:p>
          <a:p>
            <a:pPr marL="342900" indent="-342900" fontAlgn="t"/>
            <a:r>
              <a:rPr lang="ga-IE" dirty="0" smtClean="0"/>
              <a:t>4.	Tá stór focal níos leithne agat i mBéarla ná mar atá i nGaeilge nuair  a thagann sé go dtí téamaí áirithe.</a:t>
            </a:r>
          </a:p>
          <a:p>
            <a:pPr marL="342900" indent="-342900" fontAlgn="t"/>
            <a:r>
              <a:rPr lang="ga-IE" b="1" dirty="0" smtClean="0"/>
              <a:t> 		Uaireanta			Go minic</a:t>
            </a:r>
            <a:endParaRPr lang="ga-IE" dirty="0" smtClean="0"/>
          </a:p>
          <a:p>
            <a:pPr marL="342900" indent="-342900" fontAlgn="t">
              <a:buFont typeface="+mj-lt"/>
              <a:buAutoNum type="arabicPeriod"/>
            </a:pPr>
            <a:endParaRPr lang="ga-IE" dirty="0" smtClean="0"/>
          </a:p>
          <a:p>
            <a:pPr marL="342900" indent="-342900" fontAlgn="t"/>
            <a:r>
              <a:rPr lang="ga-IE" dirty="0" smtClean="0"/>
              <a:t>5.	Braitheann tú ait a bheith ag caint le do chairde as Gaeilge.</a:t>
            </a:r>
          </a:p>
          <a:p>
            <a:pPr marL="342900" indent="-342900" fontAlgn="t"/>
            <a:r>
              <a:rPr lang="ga-IE" b="1" dirty="0" smtClean="0"/>
              <a:t>		Uaireanta			Go minic</a:t>
            </a:r>
            <a:endParaRPr lang="ga-IE" dirty="0" smtClean="0"/>
          </a:p>
          <a:p>
            <a:pPr marL="342900" indent="-342900" fontAlgn="t">
              <a:buFont typeface="+mj-lt"/>
              <a:buAutoNum type="arabicPeriod"/>
            </a:pPr>
            <a:endParaRPr lang="ga-IE" dirty="0" smtClean="0"/>
          </a:p>
          <a:p>
            <a:pPr marL="342900" indent="-342900" fontAlgn="t">
              <a:buAutoNum type="arabicPeriod" startAt="6"/>
            </a:pPr>
            <a:r>
              <a:rPr lang="ga-IE" dirty="0" smtClean="0"/>
              <a:t>Braitheann tú go bhfuil Gaeilge níos fearr ag daoine níos sine ná mar atá agat féin.</a:t>
            </a:r>
          </a:p>
          <a:p>
            <a:pPr marL="342900" indent="-342900" fontAlgn="t"/>
            <a:r>
              <a:rPr lang="ga-IE" b="1" dirty="0" smtClean="0"/>
              <a:t>		Uaireanta			Go minic</a:t>
            </a:r>
            <a:endParaRPr lang="ga-IE" dirty="0" smtClean="0"/>
          </a:p>
          <a:p>
            <a:pPr fontAlgn="t"/>
            <a:endParaRPr lang="en-IE" dirty="0" smtClean="0"/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                 </a:t>
            </a:r>
            <a:r>
              <a:rPr lang="ga-IE" sz="1600" b="1" dirty="0" smtClean="0">
                <a:latin typeface="+mj-lt"/>
              </a:rPr>
              <a:t>Iarphlé 3</a:t>
            </a:r>
            <a:r>
              <a:rPr lang="en-IE" sz="1600" b="1" dirty="0" smtClean="0">
                <a:latin typeface="+mj-lt"/>
              </a:rPr>
              <a:t>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22935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ga-IE" sz="2400" b="1" dirty="0" smtClean="0"/>
              <a:t>TASC 1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Gan smaoineamh air ar chor ar bith, scríobh freagra an-tapa ar an gceist thíos i do chóipleabhar. Bíodh an freagra AS BÉARLA agus ná bíodh sé ach timpeall 5 abairt ar fhad.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sz="2000" dirty="0" smtClean="0"/>
              <a:t>If a new student came in to your class today and didn’t know anybody, what would you do to help him/her</a:t>
            </a:r>
            <a:r>
              <a:rPr lang="ga-IE" dirty="0" smtClean="0"/>
              <a:t>?</a:t>
            </a:r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fontAlgn="t"/>
            <a:endParaRPr lang="en-IE" b="1" dirty="0" smtClean="0"/>
          </a:p>
          <a:p>
            <a:pPr fontAlgn="t"/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471923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</a:t>
            </a:r>
            <a:r>
              <a:rPr lang="ga-IE" sz="3200" b="1" dirty="0" smtClean="0">
                <a:latin typeface="+mj-lt"/>
              </a:rPr>
              <a:t>                 </a:t>
            </a:r>
            <a:r>
              <a:rPr lang="ga-IE" sz="1600" b="1" dirty="0" smtClean="0">
                <a:latin typeface="+mj-lt"/>
              </a:rPr>
              <a:t>Iarphlé </a:t>
            </a:r>
            <a:r>
              <a:rPr lang="en-IE" sz="1600" b="1" dirty="0" smtClean="0">
                <a:latin typeface="+mj-lt"/>
              </a:rPr>
              <a:t>4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229350" cy="7663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ga-IE" sz="2400" b="1" dirty="0" smtClean="0"/>
              <a:t>TASC 2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Gan smaoineamh air ar chor ar bith, scríobh freagra an-tapa ar an gceist thíos i do chóipleabhar. Bíodh an freagra AS GAEILGE agus ná bíodh sé ach timpeall 5 abairt ar fhad.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sz="2000" dirty="0" smtClean="0"/>
              <a:t>Dá dtiocfadh dalta nua isteach i do rang inniu agus mura mbeadh aithne aige/aici ar aon duine, cad a dhéanfá chun cabhrú leis/léi</a:t>
            </a:r>
            <a:r>
              <a:rPr lang="ga-IE" dirty="0" smtClean="0"/>
              <a:t>?</a:t>
            </a:r>
          </a:p>
          <a:p>
            <a:pPr lvl="0">
              <a:buNone/>
            </a:pPr>
            <a:endParaRPr lang="en-IE" dirty="0" smtClean="0"/>
          </a:p>
          <a:p>
            <a:pPr fontAlgn="t"/>
            <a:endParaRPr lang="en-IE" b="1" dirty="0" smtClean="0"/>
          </a:p>
          <a:p>
            <a:pPr fontAlgn="t"/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sz="2200" dirty="0" smtClean="0"/>
          </a:p>
          <a:p>
            <a:pPr fontAlgn="t"/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471923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                 </a:t>
            </a:r>
            <a:r>
              <a:rPr lang="ga-IE" sz="1600" b="1" dirty="0" smtClean="0">
                <a:latin typeface="+mj-lt"/>
              </a:rPr>
              <a:t>Iarphlé 5</a:t>
            </a:r>
            <a:r>
              <a:rPr lang="en-IE" sz="1600" b="1" dirty="0" smtClean="0">
                <a:latin typeface="+mj-lt"/>
              </a:rPr>
              <a:t>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229350" cy="7786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ga-IE" sz="2400" b="1" dirty="0" smtClean="0"/>
              <a:t>Machnamh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Cén tasc ab fhusa duit le déanamh – an ceann as Béarla nó an ceann as Gaeilge?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Cad iad na difríochtaí a thug tú faoi deara eatarthu – ar tháinig an rud a theastaigh uait a rá chugat níos tapúla i gceann amháin seachas sa cheann eile; an raibh an litriú níos fearr i gceann amháin seachas sa cheann eile; agus araile?</a:t>
            </a:r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fontAlgn="t"/>
            <a:endParaRPr lang="en-IE" b="1" dirty="0" smtClean="0"/>
          </a:p>
          <a:p>
            <a:pPr fontAlgn="t"/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sz="2200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471923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Ag sealbhú Gaeilge	</a:t>
            </a:r>
            <a:r>
              <a:rPr lang="ga-IE" sz="3200" b="1" dirty="0" smtClean="0">
                <a:latin typeface="+mj-lt"/>
              </a:rPr>
              <a:t>                  </a:t>
            </a:r>
            <a:r>
              <a:rPr lang="ga-IE" sz="1600" b="1" dirty="0" smtClean="0">
                <a:latin typeface="+mj-lt"/>
              </a:rPr>
              <a:t>Iarphlé </a:t>
            </a:r>
            <a:r>
              <a:rPr lang="en-IE" sz="1600" b="1" dirty="0" smtClean="0">
                <a:latin typeface="+mj-lt"/>
              </a:rPr>
              <a:t>6    </a:t>
            </a:r>
            <a:endParaRPr lang="en-IE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22935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ga-IE" dirty="0" smtClean="0"/>
              <a:t>Dar le Brian Ó Curnáin, ar chuala tú ag caint é ar an mír ansin, tá níos mó úsáide ag an mBéarla anois sa Ghaeltacht ná mar atá ag an nGaeilge agus mar sin, sealbhaíonn páistí níos mó Béarla ná Gaeilge.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An moladh atá ann, a deir sé, ná páistí a thógáil le Gaeilge amháin agus an teagmháil leis an mBéarla a chur siar chomh fada agus is féidir.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Ach cad fút féin agus daoine atá ar chomhaois leat? Cad is féidir libhse a dhéanamh chun a chinntiú go mbeidh bhur gcuid Gaeilge chomh maith le bhur gcuid Béarla? Déanaigí amach liosta de na ceithre rud is tábhachtaí agus féadfaidh sibh iad a phlé leis an rang iomlán ansin.</a:t>
            </a:r>
          </a:p>
          <a:p>
            <a:pPr lvl="0">
              <a:buNone/>
            </a:pPr>
            <a:endParaRPr lang="ga-IE" dirty="0" smtClean="0"/>
          </a:p>
          <a:p>
            <a:pPr lvl="0">
              <a:buNone/>
            </a:pPr>
            <a:r>
              <a:rPr lang="ga-IE" dirty="0" smtClean="0"/>
              <a:t>1. ______________________________________________</a:t>
            </a:r>
          </a:p>
          <a:p>
            <a:pPr lvl="0">
              <a:buNone/>
            </a:pPr>
            <a:r>
              <a:rPr lang="ga-IE" dirty="0" smtClean="0"/>
              <a:t>2. </a:t>
            </a:r>
            <a:r>
              <a:rPr lang="ga-IE" smtClean="0"/>
              <a:t>______________________________________________</a:t>
            </a:r>
            <a:endParaRPr lang="ga-IE" smtClean="0"/>
          </a:p>
          <a:p>
            <a:pPr lvl="0">
              <a:buNone/>
            </a:pPr>
            <a:r>
              <a:rPr lang="ga-IE" dirty="0" smtClean="0"/>
              <a:t>3. ______________________________________________</a:t>
            </a:r>
          </a:p>
          <a:p>
            <a:pPr lvl="0">
              <a:buNone/>
            </a:pPr>
            <a:r>
              <a:rPr lang="ga-IE" dirty="0" smtClean="0"/>
              <a:t>4. ______________________________________________</a:t>
            </a:r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04800" y="838200"/>
            <a:ext cx="4724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30822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695</Words>
  <Application>Microsoft Office PowerPoint</Application>
  <PresentationFormat>On-screen Show (4:3)</PresentationFormat>
  <Paragraphs>178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</dc:creator>
  <cp:lastModifiedBy>riarachan</cp:lastModifiedBy>
  <cp:revision>70</cp:revision>
  <cp:lastPrinted>2013-04-19T13:45:40Z</cp:lastPrinted>
  <dcterms:created xsi:type="dcterms:W3CDTF">2006-08-16T00:00:00Z</dcterms:created>
  <dcterms:modified xsi:type="dcterms:W3CDTF">2013-07-10T10:10:28Z</dcterms:modified>
</cp:coreProperties>
</file>