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6" r:id="rId4"/>
    <p:sldId id="272" r:id="rId5"/>
    <p:sldId id="274" r:id="rId6"/>
    <p:sldId id="269" r:id="rId7"/>
    <p:sldId id="256" r:id="rId8"/>
    <p:sldId id="273" r:id="rId9"/>
    <p:sldId id="270" r:id="rId10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irdre" initials="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>
        <p:scale>
          <a:sx n="100" d="100"/>
          <a:sy n="100" d="100"/>
        </p:scale>
        <p:origin x="-1032" y="25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5562600" cy="7772400"/>
          </a:xfrm>
        </p:spPr>
        <p:txBody>
          <a:bodyPr>
            <a:normAutofit/>
          </a:bodyPr>
          <a:lstStyle/>
          <a:p>
            <a:pPr algn="l"/>
            <a:r>
              <a:rPr lang="ga-IE" dirty="0" smtClean="0">
                <a:solidFill>
                  <a:schemeClr val="tx1"/>
                </a:solidFill>
              </a:rPr>
              <a:t>I gceann tamaill, beidh tú ag éisteacht le hÓigí Ó Sé ó Phobalscoil Chorca Dhuibhne, ag cur síos ar a bheith ag cabhrú sa bhaile.</a:t>
            </a: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r>
              <a:rPr lang="en-IE" dirty="0" smtClean="0">
                <a:solidFill>
                  <a:schemeClr val="tx1"/>
                </a:solidFill>
              </a:rPr>
              <a:t>Sula n-éisteann tú leis, bain triail as an gcleachtadh seo...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 cabhrú timpeall an tí</a:t>
            </a:r>
          </a:p>
          <a:p>
            <a:pPr lvl="0">
              <a:spcBef>
                <a:spcPct val="0"/>
              </a:spcBef>
              <a:defRPr/>
            </a:pP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pic>
        <p:nvPicPr>
          <p:cNvPr id="1028" name="Picture 4" descr="C:\Users\Aoife\AppData\Local\Microsoft\Windows\Temporary Internet Files\Content.IE5\T2I8ERN7\MC9002901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886200"/>
            <a:ext cx="2518372" cy="16767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5562600" cy="7772400"/>
          </a:xfrm>
        </p:spPr>
        <p:txBody>
          <a:bodyPr>
            <a:normAutofit/>
          </a:bodyPr>
          <a:lstStyle/>
          <a:p>
            <a:pPr algn="l"/>
            <a:r>
              <a:rPr lang="en-IE" sz="2000" dirty="0" smtClean="0">
                <a:solidFill>
                  <a:schemeClr val="tx1"/>
                </a:solidFill>
              </a:rPr>
              <a:t>Conas a déarfá na rudaí seo as Gaeilge? Scríobh i do chóipleabhar iad agus bí cúramach leis an litriú!</a:t>
            </a:r>
          </a:p>
          <a:p>
            <a:pPr algn="l"/>
            <a:endParaRPr lang="en-IE" sz="2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cleaning:		 ____________________</a:t>
            </a:r>
          </a:p>
          <a:p>
            <a:pPr marL="457200" indent="-457200" algn="l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washing:		 ____________________</a:t>
            </a:r>
          </a:p>
          <a:p>
            <a:pPr marL="457200" indent="-457200" algn="l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drying:		 ____________________</a:t>
            </a:r>
          </a:p>
          <a:p>
            <a:pPr marL="457200" indent="-457200" algn="l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tidying:		 ____________________</a:t>
            </a:r>
          </a:p>
          <a:p>
            <a:pPr marL="457200" indent="-457200" algn="l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polishing:		 ____________________</a:t>
            </a:r>
          </a:p>
          <a:p>
            <a:pPr marL="457200" indent="-457200" algn="l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sweeping:		 ____________________</a:t>
            </a:r>
          </a:p>
          <a:p>
            <a:pPr marL="457200" indent="-457200" algn="l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setting the table:	 ____________________</a:t>
            </a:r>
          </a:p>
          <a:p>
            <a:pPr marL="457200" indent="-457200" algn="l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putting things away:	 ____________________</a:t>
            </a: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making the bed:	 ____________________</a:t>
            </a: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ironing:		 ____________________</a:t>
            </a:r>
          </a:p>
          <a:p>
            <a:pPr marL="457200" indent="-457200" algn="l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organising:		 ____________________</a:t>
            </a:r>
          </a:p>
          <a:p>
            <a:pPr marL="457200" indent="-457200" algn="l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preparing:		 ____________________</a:t>
            </a:r>
          </a:p>
          <a:p>
            <a:pPr marL="457200" indent="-457200" algn="l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peeling (glasraí):	 ____________________</a:t>
            </a:r>
          </a:p>
          <a:p>
            <a:pPr marL="457200" indent="-457200" algn="l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boiling:		 ____________________</a:t>
            </a:r>
          </a:p>
          <a:p>
            <a:pPr marL="457200" indent="-457200" algn="l">
              <a:buAutoNum type="arabicPeriod"/>
            </a:pPr>
            <a:endParaRPr lang="en-IE" sz="2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en-IE" sz="2000" dirty="0" smtClean="0">
              <a:solidFill>
                <a:schemeClr val="tx1"/>
              </a:solidFill>
            </a:endParaRPr>
          </a:p>
          <a:p>
            <a:pPr algn="l"/>
            <a:endParaRPr lang="en-IE" sz="2000" dirty="0" smtClean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 cabhrú timpeall an tí</a:t>
            </a:r>
            <a:r>
              <a:rPr lang="en-IE" sz="11200" b="1" dirty="0" smtClean="0">
                <a:latin typeface="+mj-lt"/>
                <a:ea typeface="+mj-ea"/>
                <a:cs typeface="+mj-cs"/>
              </a:rPr>
              <a:t>   	   </a:t>
            </a:r>
            <a:r>
              <a:rPr lang="ga-IE" sz="7200" b="1" dirty="0" smtClean="0">
                <a:latin typeface="+mj-lt"/>
                <a:ea typeface="+mj-ea"/>
                <a:cs typeface="+mj-cs"/>
              </a:rPr>
              <a:t>Réamhobair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  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5562600" cy="7772400"/>
          </a:xfrm>
        </p:spPr>
        <p:txBody>
          <a:bodyPr>
            <a:normAutofit/>
          </a:bodyPr>
          <a:lstStyle/>
          <a:p>
            <a:pPr algn="l"/>
            <a:r>
              <a:rPr lang="ga-IE" dirty="0" smtClean="0">
                <a:solidFill>
                  <a:schemeClr val="tx1"/>
                </a:solidFill>
              </a:rPr>
              <a:t>Éist le hÓigí agus freagair na ceisteanna seo:</a:t>
            </a:r>
          </a:p>
          <a:p>
            <a:pPr algn="l"/>
            <a:endParaRPr lang="ga-IE" sz="2000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ga-IE" dirty="0" smtClean="0">
                <a:solidFill>
                  <a:schemeClr val="tx1"/>
                </a:solidFill>
              </a:rPr>
              <a:t>Cén fáth a mbeadh cabhair ag teastáil ó thuismitheoirí Óigí sa bhaile?</a:t>
            </a:r>
          </a:p>
          <a:p>
            <a:pPr marL="514350" indent="-514350" algn="l">
              <a:buAutoNum type="arabicPeriod"/>
            </a:pPr>
            <a:r>
              <a:rPr lang="ga-IE" dirty="0" smtClean="0">
                <a:solidFill>
                  <a:schemeClr val="tx1"/>
                </a:solidFill>
              </a:rPr>
              <a:t>Cé chomh minic a chóiríonn Óigí a leaba?</a:t>
            </a:r>
          </a:p>
          <a:p>
            <a:pPr marL="514350" indent="-514350" algn="l">
              <a:buAutoNum type="arabicPeriod"/>
            </a:pPr>
            <a:r>
              <a:rPr lang="ga-IE" dirty="0" smtClean="0">
                <a:solidFill>
                  <a:schemeClr val="tx1"/>
                </a:solidFill>
              </a:rPr>
              <a:t>Cathain is mó a bhíonn Óigí ag cabhrú ar an bhfeirm?</a:t>
            </a:r>
          </a:p>
          <a:p>
            <a:pPr marL="514350" indent="-514350" algn="l">
              <a:buAutoNum type="arabicPeriod"/>
            </a:pPr>
            <a:r>
              <a:rPr lang="ga-IE" dirty="0" smtClean="0">
                <a:solidFill>
                  <a:schemeClr val="tx1"/>
                </a:solidFill>
              </a:rPr>
              <a:t>An maith leis obair feirme?</a:t>
            </a:r>
          </a:p>
          <a:p>
            <a:pPr marL="514350" indent="-514350" algn="l">
              <a:buAutoNum type="arabicPeriod"/>
            </a:pPr>
            <a:r>
              <a:rPr lang="ga-IE" dirty="0" smtClean="0">
                <a:solidFill>
                  <a:schemeClr val="tx1"/>
                </a:solidFill>
              </a:rPr>
              <a:t>Cén míbhuntáiste a bhaineann le bheith ag obair le caoirigh? </a:t>
            </a: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 cabhrú timpeall an tí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lang="en-IE" sz="16000" b="1" dirty="0" smtClean="0">
                <a:latin typeface="+mj-lt"/>
                <a:ea typeface="+mj-ea"/>
                <a:cs typeface="+mj-cs"/>
              </a:rPr>
              <a:t>    	    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Éisteacht 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ga-IE" dirty="0" smtClean="0"/>
              <a:t>Cén chanúint atá ag Óigí?</a:t>
            </a:r>
          </a:p>
          <a:p>
            <a:pPr marL="0" indent="0" algn="ctr">
              <a:buNone/>
            </a:pPr>
            <a:r>
              <a:rPr lang="ga-IE" dirty="0" smtClean="0"/>
              <a:t>Conas atá a fhios agat? Luaigh</a:t>
            </a:r>
          </a:p>
          <a:p>
            <a:pPr marL="0" indent="0" algn="ctr">
              <a:buNone/>
            </a:pPr>
            <a:r>
              <a:rPr lang="ga-IE" dirty="0" smtClean="0"/>
              <a:t>cúis amháin.</a:t>
            </a:r>
          </a:p>
          <a:p>
            <a:pPr marL="0" indent="0">
              <a:buNone/>
            </a:pPr>
            <a:endParaRPr lang="ga-IE" dirty="0" smtClean="0"/>
          </a:p>
          <a:p>
            <a:pPr marL="0" indent="0">
              <a:buNone/>
            </a:pPr>
            <a:r>
              <a:rPr lang="ga-IE" sz="2400" dirty="0" smtClean="0"/>
              <a:t>Deir Óigí rudaí cosúil le ‘</a:t>
            </a:r>
            <a:r>
              <a:rPr lang="ga-IE" sz="2400" b="1" dirty="0" smtClean="0"/>
              <a:t>Bíonn na háraistí le glanadh agus le triomú.</a:t>
            </a:r>
            <a:r>
              <a:rPr lang="ga-IE" sz="2400" dirty="0" smtClean="0"/>
              <a:t>’</a:t>
            </a:r>
          </a:p>
          <a:p>
            <a:pPr marL="0" indent="0">
              <a:buNone/>
            </a:pPr>
            <a:r>
              <a:rPr lang="ga-IE" dirty="0" smtClean="0"/>
              <a:t>Cén focal eile atá agatsa ar ‘áraistí’?</a:t>
            </a:r>
          </a:p>
          <a:p>
            <a:pPr marL="0" indent="0">
              <a:buNone/>
            </a:pPr>
            <a:endParaRPr lang="ga-IE" dirty="0" smtClean="0"/>
          </a:p>
          <a:p>
            <a:pPr marL="0" indent="0">
              <a:buNone/>
            </a:pPr>
            <a:r>
              <a:rPr lang="ga-IE" dirty="0" smtClean="0"/>
              <a:t>Agus an ceann seo?</a:t>
            </a:r>
          </a:p>
          <a:p>
            <a:pPr marL="0" indent="0">
              <a:buNone/>
            </a:pPr>
            <a:r>
              <a:rPr lang="ga-IE" sz="2400" dirty="0" smtClean="0"/>
              <a:t>‘...téann siad tríd na fallaí.’</a:t>
            </a:r>
          </a:p>
          <a:p>
            <a:pPr marL="0" indent="0">
              <a:buNone/>
            </a:pPr>
            <a:endParaRPr lang="ga-IE" dirty="0" smtClean="0"/>
          </a:p>
          <a:p>
            <a:pPr marL="0" indent="0">
              <a:buNone/>
            </a:pPr>
            <a:r>
              <a:rPr lang="ga-IE" dirty="0" smtClean="0"/>
              <a:t>Cén focal eile atá agatsa ar ‘fallaí’?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57200"/>
            <a:ext cx="58293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I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 cabhrú</a:t>
            </a:r>
            <a:r>
              <a:rPr kumimoji="0" lang="en-IE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timpeall an </a:t>
            </a:r>
            <a:r>
              <a:rPr kumimoji="0" lang="en-IE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tí</a:t>
            </a:r>
            <a: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</a:t>
            </a:r>
            <a:r>
              <a:rPr kumimoji="0" lang="en-IE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</a:t>
            </a:r>
            <a:r>
              <a:rPr lang="ga-IE" sz="1600" b="1" dirty="0" smtClean="0">
                <a:latin typeface="+mj-lt"/>
                <a:ea typeface="+mj-ea"/>
                <a:cs typeface="+mj-cs"/>
              </a:rPr>
              <a:t>Iarph</a:t>
            </a:r>
            <a:r>
              <a:rPr kumimoji="0" lang="ga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lé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IE" sz="1600" b="1" noProof="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	 </a:t>
            </a:r>
            <a:b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6172200" cy="700616"/>
          </a:xfrm>
        </p:spPr>
        <p:txBody>
          <a:bodyPr>
            <a:normAutofit fontScale="90000"/>
          </a:bodyPr>
          <a:lstStyle/>
          <a:p>
            <a:r>
              <a:rPr lang="ga-IE" b="1" dirty="0" smtClean="0"/>
              <a:t>Abair ar shlí eile é...</a:t>
            </a:r>
            <a:endParaRPr lang="ga-IE" b="1" dirty="0"/>
          </a:p>
        </p:txBody>
      </p:sp>
      <p:sp>
        <p:nvSpPr>
          <p:cNvPr id="7" name="Right Arrow 6"/>
          <p:cNvSpPr/>
          <p:nvPr/>
        </p:nvSpPr>
        <p:spPr>
          <a:xfrm>
            <a:off x="685800" y="838200"/>
            <a:ext cx="4724400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5562600" cy="7772400"/>
          </a:xfrm>
        </p:spPr>
        <p:txBody>
          <a:bodyPr>
            <a:normAutofit/>
          </a:bodyPr>
          <a:lstStyle/>
          <a:p>
            <a:pPr algn="l"/>
            <a:r>
              <a:rPr lang="en-IE" sz="2400" dirty="0" smtClean="0">
                <a:solidFill>
                  <a:schemeClr val="tx1"/>
                </a:solidFill>
              </a:rPr>
              <a:t>(a) Tarraing na boscaí thíos i do chóipleabhar agus líon iad le do chuid tuairimí féin. Ní gá go mbeadh taithí phearsanta agat ar an bhfeirmeoireacht chun é sin a dhéanamh.</a:t>
            </a:r>
          </a:p>
          <a:p>
            <a:pPr algn="l"/>
            <a:endParaRPr lang="en-IE" sz="2400" dirty="0" smtClean="0">
              <a:solidFill>
                <a:schemeClr val="tx1"/>
              </a:solidFill>
            </a:endParaRPr>
          </a:p>
          <a:p>
            <a:pPr algn="l"/>
            <a:endParaRPr lang="en-IE" sz="2400" dirty="0" smtClean="0">
              <a:solidFill>
                <a:schemeClr val="tx1"/>
              </a:solidFill>
            </a:endParaRPr>
          </a:p>
          <a:p>
            <a:pPr algn="l"/>
            <a:endParaRPr lang="en-IE" sz="2400" dirty="0" smtClean="0">
              <a:solidFill>
                <a:schemeClr val="tx1"/>
              </a:solidFill>
            </a:endParaRPr>
          </a:p>
          <a:p>
            <a:pPr algn="l"/>
            <a:endParaRPr lang="en-IE" sz="2400" dirty="0" smtClean="0">
              <a:solidFill>
                <a:schemeClr val="tx1"/>
              </a:solidFill>
            </a:endParaRPr>
          </a:p>
          <a:p>
            <a:pPr algn="l"/>
            <a:endParaRPr lang="en-IE" sz="2400" dirty="0" smtClean="0">
              <a:solidFill>
                <a:schemeClr val="tx1"/>
              </a:solidFill>
            </a:endParaRPr>
          </a:p>
          <a:p>
            <a:pPr algn="l"/>
            <a:endParaRPr lang="en-IE" sz="2400" dirty="0" smtClean="0">
              <a:solidFill>
                <a:schemeClr val="tx1"/>
              </a:solidFill>
            </a:endParaRPr>
          </a:p>
          <a:p>
            <a:pPr algn="l"/>
            <a:endParaRPr lang="en-IE" sz="2400" dirty="0" smtClean="0">
              <a:solidFill>
                <a:schemeClr val="tx1"/>
              </a:solidFill>
            </a:endParaRPr>
          </a:p>
          <a:p>
            <a:pPr algn="l"/>
            <a:r>
              <a:rPr lang="en-IE" sz="2400" dirty="0" smtClean="0">
                <a:solidFill>
                  <a:schemeClr val="tx1"/>
                </a:solidFill>
              </a:rPr>
              <a:t>(b) An bhfuil peata agat sa bhaile? Má tá, déan cur síos air. Mura bhfuil, abair ar mhaith leat peata a bheith agat nó nár mhaith agus cén fáth?</a:t>
            </a:r>
          </a:p>
          <a:p>
            <a:pPr algn="l"/>
            <a:endParaRPr lang="en-IE" sz="2400" dirty="0" smtClean="0">
              <a:solidFill>
                <a:schemeClr val="tx1"/>
              </a:solidFill>
            </a:endParaRPr>
          </a:p>
          <a:p>
            <a:pPr algn="l"/>
            <a:r>
              <a:rPr lang="en-IE" sz="2400" dirty="0" smtClean="0">
                <a:solidFill>
                  <a:schemeClr val="tx1"/>
                </a:solidFill>
              </a:rPr>
              <a:t>Scríobh do chuid tuairimí i do chóipleabhar.</a:t>
            </a: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 cabhrú timpeall an tí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lang="en-IE" sz="16000" b="1" dirty="0" smtClean="0">
                <a:latin typeface="+mj-lt"/>
                <a:ea typeface="+mj-ea"/>
                <a:cs typeface="+mj-cs"/>
              </a:rPr>
              <a:t>    	      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Scríobh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3124200"/>
          <a:ext cx="45720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Rudaí a thaitníonn</a:t>
                      </a:r>
                      <a:r>
                        <a:rPr lang="en-IE" baseline="0" dirty="0" smtClean="0"/>
                        <a:t> / a thaitneodh liom faoi obair feirme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Rudaí</a:t>
                      </a:r>
                      <a:r>
                        <a:rPr lang="en-IE" baseline="0" dirty="0" smtClean="0"/>
                        <a:t> nach dtaitníonn / nach dtaitneodh liom faoi obair feirme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 smtClean="0"/>
                    </a:p>
                    <a:p>
                      <a:endParaRPr lang="en-IE" dirty="0" smtClean="0"/>
                    </a:p>
                    <a:p>
                      <a:endParaRPr lang="en-IE" dirty="0" smtClean="0"/>
                    </a:p>
                    <a:p>
                      <a:endParaRPr lang="en-IE" dirty="0" smtClean="0"/>
                    </a:p>
                    <a:p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90600"/>
            <a:ext cx="5638800" cy="7772400"/>
          </a:xfrm>
        </p:spPr>
        <p:txBody>
          <a:bodyPr>
            <a:normAutofit/>
          </a:bodyPr>
          <a:lstStyle/>
          <a:p>
            <a:r>
              <a:rPr lang="ga-IE" b="1" dirty="0" smtClean="0">
                <a:solidFill>
                  <a:schemeClr val="tx1"/>
                </a:solidFill>
              </a:rPr>
              <a:t>Déagóirí boga!</a:t>
            </a:r>
          </a:p>
          <a:p>
            <a:pPr algn="l"/>
            <a:r>
              <a:rPr lang="ga-IE" sz="1800" dirty="0" smtClean="0">
                <a:solidFill>
                  <a:schemeClr val="tx1"/>
                </a:solidFill>
              </a:rPr>
              <a:t>Féach an méid atá le rá ag déagóir Éireannach faoi thuras a thug sí ar theaghlach sa Fhrainc:</a:t>
            </a:r>
          </a:p>
          <a:p>
            <a:pPr algn="l"/>
            <a:endParaRPr lang="ga-IE" sz="2000" dirty="0" smtClean="0">
              <a:solidFill>
                <a:schemeClr val="tx1"/>
              </a:solidFill>
            </a:endParaRPr>
          </a:p>
          <a:p>
            <a:pPr algn="just"/>
            <a:r>
              <a:rPr lang="ga-IE" sz="2000" dirty="0" smtClean="0">
                <a:solidFill>
                  <a:schemeClr val="tx1"/>
                </a:solidFill>
              </a:rPr>
              <a:t>“Chaith mé trí seachtaine le teaghlach thall sa Fhrainc an samhradh seo caite agus bhí siad an-deas ar fad. Bhí buachaill ceithre bliana déag ann agus cailín sé bliana déag. Rud amháin a chuir iontas orm ná é seo: Ní dhearna na déagóirí sa teach rud ar bith. Rinne an mháthair an chócaireacht ar fad agus ba é an t-athair a nigh na gréithe – ní thugadh na leanaí na plátaí ón mbord go dtí an doirteal fiú amháin. Shuídís siar mar a bheadh prionsa agus banphrionsa ann agus ní deirtí rud ar bith leo. Agus dá bhfeicfeá na seomraí leapa a bhí acu! Bhí siad bréan salach agus éadaí caite ar fud na háite. Ó, is ea, tar éis dóibh cith a thógáil chaithidís na tuáillí ar an urlár agus is í an mháthair a phiocadh suas ina ndiaidh iad. Tá beagán imní orm mar beidh siad ag teacht go dtí mo theach féin i gceann cúpla seachtain agus níl aon slí go gcuirfidh mo mháthair ná m’athair suas leis sin! Beidh siad ag iarraidh ar na Francaigh gach rud a dhéanamh!”</a:t>
            </a: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IE" sz="11200" b="1" dirty="0" smtClean="0">
                <a:latin typeface="+mj-lt"/>
                <a:ea typeface="+mj-ea"/>
                <a:cs typeface="+mj-cs"/>
              </a:rPr>
              <a:t>Ag cabhrú timpeall an tí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 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Léamh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5562600" cy="7772400"/>
          </a:xfrm>
        </p:spPr>
        <p:txBody>
          <a:bodyPr>
            <a:normAutofit/>
          </a:bodyPr>
          <a:lstStyle/>
          <a:p>
            <a:pPr algn="l"/>
            <a:r>
              <a:rPr lang="en-IE" sz="2400" dirty="0" smtClean="0">
                <a:solidFill>
                  <a:schemeClr val="tx1"/>
                </a:solidFill>
              </a:rPr>
              <a:t>Pléigh na ceisteanna seo a éiríonn as an bpíosa Déagóirí Boga: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E" sz="2800" dirty="0" smtClean="0">
                <a:solidFill>
                  <a:schemeClr val="tx1"/>
                </a:solidFill>
              </a:rPr>
              <a:t>An bhfuil tusa cosúil leis na déagóirí Francacha a bhí sa phíosa atá díreach léite agat? Cén tslí?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E" sz="2800" dirty="0" smtClean="0">
                <a:solidFill>
                  <a:schemeClr val="tx1"/>
                </a:solidFill>
              </a:rPr>
              <a:t>Cén saghas polasaí atá agaibhse sa bhaile maidir leis an obair tí? Cé a dhéanann na jabanna éagsúla timpeall an tí?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E" sz="2800" dirty="0" smtClean="0">
                <a:solidFill>
                  <a:schemeClr val="tx1"/>
                </a:solidFill>
              </a:rPr>
              <a:t>An dóigh leatsa go bhfuil saol níos éasca ag déagóirí anois ná mar a bhíodh? Cén fáth?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E" sz="2800" dirty="0" smtClean="0">
                <a:solidFill>
                  <a:schemeClr val="tx1"/>
                </a:solidFill>
              </a:rPr>
              <a:t>An dóigh leatsa go bhfuil sé ceart nó mícheart go ndéanfadh déagóirí méid áirithe obair tí? Cén fáth?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 cabhrú</a:t>
            </a:r>
            <a:r>
              <a:rPr kumimoji="0" lang="en-IE" sz="1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timpeall an tí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lang="en-IE" sz="16000" b="1" dirty="0" smtClean="0">
                <a:latin typeface="+mj-lt"/>
                <a:ea typeface="+mj-ea"/>
                <a:cs typeface="+mj-cs"/>
              </a:rPr>
              <a:t>             </a:t>
            </a:r>
            <a:r>
              <a:rPr lang="ga-IE" sz="7200" b="1" dirty="0" smtClean="0">
                <a:latin typeface="+mj-lt"/>
                <a:ea typeface="+mj-ea"/>
                <a:cs typeface="+mj-cs"/>
              </a:rPr>
              <a:t>Iarphlé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3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14400"/>
            <a:ext cx="5638800" cy="7924800"/>
          </a:xfrm>
        </p:spPr>
        <p:txBody>
          <a:bodyPr>
            <a:normAutofit lnSpcReduction="10000"/>
          </a:bodyPr>
          <a:lstStyle/>
          <a:p>
            <a:r>
              <a:rPr lang="en-IE" sz="2200" dirty="0" smtClean="0">
                <a:solidFill>
                  <a:schemeClr val="tx1"/>
                </a:solidFill>
              </a:rPr>
              <a:t>Cé chomh cabhrach is atá tú?</a:t>
            </a:r>
          </a:p>
          <a:p>
            <a:endParaRPr lang="en-IE" sz="2200" dirty="0" smtClean="0">
              <a:solidFill>
                <a:schemeClr val="tx1"/>
              </a:solidFill>
            </a:endParaRPr>
          </a:p>
          <a:p>
            <a:endParaRPr lang="en-IE" sz="2200" dirty="0" smtClean="0">
              <a:solidFill>
                <a:schemeClr val="tx1"/>
              </a:solidFill>
            </a:endParaRPr>
          </a:p>
          <a:p>
            <a:endParaRPr lang="en-IE" sz="2200" dirty="0" smtClean="0">
              <a:solidFill>
                <a:schemeClr val="tx1"/>
              </a:solidFill>
            </a:endParaRPr>
          </a:p>
          <a:p>
            <a:endParaRPr lang="en-IE" sz="2200" dirty="0" smtClean="0">
              <a:solidFill>
                <a:schemeClr val="tx1"/>
              </a:solidFill>
            </a:endParaRPr>
          </a:p>
          <a:p>
            <a:endParaRPr lang="en-IE" sz="2200" dirty="0" smtClean="0">
              <a:solidFill>
                <a:schemeClr val="tx1"/>
              </a:solidFill>
            </a:endParaRPr>
          </a:p>
          <a:p>
            <a:endParaRPr lang="en-IE" sz="2200" dirty="0" smtClean="0">
              <a:solidFill>
                <a:schemeClr val="tx1"/>
              </a:solidFill>
            </a:endParaRPr>
          </a:p>
          <a:p>
            <a:endParaRPr lang="en-IE" sz="2200" dirty="0" smtClean="0">
              <a:solidFill>
                <a:schemeClr val="tx1"/>
              </a:solidFill>
            </a:endParaRPr>
          </a:p>
          <a:p>
            <a:endParaRPr lang="en-IE" sz="2200" dirty="0" smtClean="0">
              <a:solidFill>
                <a:schemeClr val="tx1"/>
              </a:solidFill>
            </a:endParaRPr>
          </a:p>
          <a:p>
            <a:endParaRPr lang="en-IE" sz="2200" dirty="0" smtClean="0">
              <a:solidFill>
                <a:schemeClr val="tx1"/>
              </a:solidFill>
            </a:endParaRPr>
          </a:p>
          <a:p>
            <a:endParaRPr lang="en-IE" sz="2200" dirty="0" smtClean="0">
              <a:solidFill>
                <a:schemeClr val="tx1"/>
              </a:solidFill>
            </a:endParaRPr>
          </a:p>
          <a:p>
            <a:endParaRPr lang="en-IE" sz="2200" dirty="0" smtClean="0">
              <a:solidFill>
                <a:schemeClr val="tx1"/>
              </a:solidFill>
            </a:endParaRPr>
          </a:p>
          <a:p>
            <a:endParaRPr lang="en-IE" sz="2200" dirty="0" smtClean="0">
              <a:solidFill>
                <a:schemeClr val="tx1"/>
              </a:solidFill>
            </a:endParaRPr>
          </a:p>
          <a:p>
            <a:endParaRPr lang="en-IE" sz="2200" dirty="0" smtClean="0">
              <a:solidFill>
                <a:schemeClr val="tx1"/>
              </a:solidFill>
            </a:endParaRPr>
          </a:p>
          <a:p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1400" b="1" dirty="0" smtClean="0">
              <a:solidFill>
                <a:schemeClr val="tx1"/>
              </a:solidFill>
            </a:endParaRPr>
          </a:p>
          <a:p>
            <a:pPr algn="l"/>
            <a:r>
              <a:rPr lang="en-IE" sz="1400" b="1" dirty="0" smtClean="0">
                <a:solidFill>
                  <a:schemeClr val="tx1"/>
                </a:solidFill>
              </a:rPr>
              <a:t>Do scór: </a:t>
            </a:r>
          </a:p>
          <a:p>
            <a:pPr algn="l"/>
            <a:r>
              <a:rPr lang="ga-IE" sz="1400" b="1" dirty="0" smtClean="0">
                <a:solidFill>
                  <a:schemeClr val="tx1"/>
                </a:solidFill>
              </a:rPr>
              <a:t>1-3 Fíor: </a:t>
            </a:r>
            <a:r>
              <a:rPr lang="ga-IE" sz="1400" dirty="0" smtClean="0">
                <a:solidFill>
                  <a:schemeClr val="tx1"/>
                </a:solidFill>
              </a:rPr>
              <a:t>Níl tú róchabhrach ar chor ar bith, ná níl? Tarraing amach an folús ghlantóir ó am go chéile nó cuimil éadach den bhord anois is arís. Ní mharóidh sé tú!</a:t>
            </a:r>
          </a:p>
          <a:p>
            <a:pPr algn="l"/>
            <a:r>
              <a:rPr lang="ga-IE" sz="1400" b="1" dirty="0" smtClean="0">
                <a:solidFill>
                  <a:schemeClr val="tx1"/>
                </a:solidFill>
              </a:rPr>
              <a:t>4-6 Fíor:  </a:t>
            </a:r>
            <a:r>
              <a:rPr lang="ga-IE" sz="1400" dirty="0" smtClean="0">
                <a:solidFill>
                  <a:schemeClr val="tx1"/>
                </a:solidFill>
              </a:rPr>
              <a:t>Níl tú olc, is dócha. Níl tú go hiomlán gan úsáid! Foghlaim cúpla scil nua agus beidh tú ar fheabhas ar fad.</a:t>
            </a:r>
          </a:p>
          <a:p>
            <a:pPr algn="l"/>
            <a:r>
              <a:rPr lang="ga-IE" sz="1400" b="1" dirty="0" smtClean="0">
                <a:solidFill>
                  <a:schemeClr val="tx1"/>
                </a:solidFill>
              </a:rPr>
              <a:t>7-10 Fíor: </a:t>
            </a:r>
            <a:r>
              <a:rPr lang="ga-IE" sz="1400" dirty="0" smtClean="0">
                <a:solidFill>
                  <a:schemeClr val="tx1"/>
                </a:solidFill>
              </a:rPr>
              <a:t>Bhuel, ní bheidh aon fhadhb agatsa nuair a fhágfaidh tú an baile! Beidh gach duine ag iarraidh a bheith ina gcónaí leatsa. Abair le duine éigin braon tae a dhéanamh duit – tá sé tuillte agat!</a:t>
            </a:r>
          </a:p>
          <a:p>
            <a:pPr marL="457200" indent="-457200" algn="l">
              <a:buFont typeface="+mj-lt"/>
              <a:buAutoNum type="arabicPeriod"/>
            </a:pPr>
            <a:endParaRPr lang="en-IE" sz="2200" b="1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4400" b="1" dirty="0" smtClean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 cabhrú timpeall an tí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lang="en-IE" sz="16000" b="1" dirty="0" smtClean="0">
                <a:latin typeface="+mj-lt"/>
                <a:ea typeface="+mj-ea"/>
                <a:cs typeface="+mj-cs"/>
              </a:rPr>
              <a:t>     	     </a:t>
            </a:r>
            <a:r>
              <a:rPr lang="ga-IE" sz="7200" b="1" dirty="0" smtClean="0">
                <a:latin typeface="+mj-lt"/>
                <a:ea typeface="+mj-ea"/>
                <a:cs typeface="+mj-cs"/>
              </a:rPr>
              <a:t>Iarphlé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4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09600" y="838200"/>
            <a:ext cx="4724400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1371600"/>
          <a:ext cx="5486400" cy="5304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920"/>
                <a:gridCol w="1554480"/>
              </a:tblGrid>
              <a:tr h="38100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Fíor</a:t>
                      </a:r>
                      <a:r>
                        <a:rPr lang="en-IE" sz="1600" baseline="0" dirty="0" smtClean="0"/>
                        <a:t> nó Bréagach?</a:t>
                      </a:r>
                      <a:endParaRPr lang="en-IE" sz="1600" dirty="0"/>
                    </a:p>
                  </a:txBody>
                  <a:tcPr/>
                </a:tc>
              </a:tr>
              <a:tr h="3658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b="0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en-IE" sz="1600" b="1" dirty="0" smtClean="0">
                          <a:solidFill>
                            <a:schemeClr val="tx1"/>
                          </a:solidFill>
                        </a:rPr>
                        <a:t>Ullmhaím mo bhricfeasta féin ar maidin.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65891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2. </a:t>
                      </a:r>
                      <a:r>
                        <a:rPr lang="en-IE" sz="1600" b="1" dirty="0" smtClean="0">
                          <a:solidFill>
                            <a:schemeClr val="tx1"/>
                          </a:solidFill>
                        </a:rPr>
                        <a:t>Ullmhaím mo lón féin le haghaidh scoile.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71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/>
                        <a:t>3. </a:t>
                      </a:r>
                      <a:r>
                        <a:rPr lang="en-IE" sz="1600" b="1" dirty="0" smtClean="0">
                          <a:solidFill>
                            <a:schemeClr val="tx1"/>
                          </a:solidFill>
                        </a:rPr>
                        <a:t>Bíonn mo sheomra deas glan den chuid is mó.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658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b="0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en-IE" sz="1600" b="1" dirty="0" smtClean="0">
                          <a:solidFill>
                            <a:schemeClr val="tx1"/>
                          </a:solidFill>
                        </a:rPr>
                        <a:t>Déanaim mo chuid iarnála féin.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71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/>
                        <a:t>5. </a:t>
                      </a:r>
                      <a:r>
                        <a:rPr lang="en-IE" sz="1600" b="1" dirty="0" smtClean="0">
                          <a:solidFill>
                            <a:schemeClr val="tx1"/>
                          </a:solidFill>
                        </a:rPr>
                        <a:t>Ní bhíonn ar mo thuismitheoirí na gréithe a ní i mo dhiaidh, de ghnáth.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71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/>
                        <a:t>6. </a:t>
                      </a:r>
                      <a:r>
                        <a:rPr lang="en-IE" sz="1600" b="1" dirty="0" smtClean="0">
                          <a:solidFill>
                            <a:schemeClr val="tx1"/>
                          </a:solidFill>
                        </a:rPr>
                        <a:t>Glanaim an seomra folctha ó am go chéile.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571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/>
                        <a:t>7. </a:t>
                      </a:r>
                      <a:r>
                        <a:rPr lang="en-IE" sz="1600" b="1" dirty="0" smtClean="0">
                          <a:solidFill>
                            <a:schemeClr val="tx1"/>
                          </a:solidFill>
                        </a:rPr>
                        <a:t>Cabhraím le mo thuismitheoirí an teach a ghlanadh.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571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/>
                        <a:t>8. </a:t>
                      </a:r>
                      <a:r>
                        <a:rPr lang="en-IE" sz="1600" b="1" dirty="0" smtClean="0">
                          <a:solidFill>
                            <a:schemeClr val="tx1"/>
                          </a:solidFill>
                        </a:rPr>
                        <a:t>Réitím an dinnéar don chlann ó am go chéile.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658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/>
                        <a:t>9. </a:t>
                      </a:r>
                      <a:r>
                        <a:rPr lang="en-IE" sz="1600" b="1" dirty="0" smtClean="0">
                          <a:solidFill>
                            <a:schemeClr val="tx1"/>
                          </a:solidFill>
                        </a:rPr>
                        <a:t>Tá a fhios agam conas cúpla rud a bhácáil.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658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/>
                        <a:t>10.</a:t>
                      </a:r>
                      <a:r>
                        <a:rPr lang="en-IE" sz="1600" baseline="0" dirty="0" smtClean="0"/>
                        <a:t> </a:t>
                      </a:r>
                      <a:r>
                        <a:rPr lang="en-IE" sz="1600" b="1" dirty="0" smtClean="0">
                          <a:solidFill>
                            <a:schemeClr val="tx1"/>
                          </a:solidFill>
                        </a:rPr>
                        <a:t>Táim in ann tine a lasadh.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5638800" cy="7772400"/>
          </a:xfrm>
        </p:spPr>
        <p:txBody>
          <a:bodyPr>
            <a:normAutofit/>
          </a:bodyPr>
          <a:lstStyle/>
          <a:p>
            <a:pPr algn="l"/>
            <a:r>
              <a:rPr lang="en-IE" sz="2200" dirty="0" smtClean="0">
                <a:solidFill>
                  <a:schemeClr val="tx1"/>
                </a:solidFill>
              </a:rPr>
              <a:t>Cuir na frásaí beaga thíos in abairtí lena mbrí a léiriú. </a:t>
            </a: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r>
              <a:rPr lang="en-IE" sz="2200" b="1" dirty="0" smtClean="0">
                <a:solidFill>
                  <a:schemeClr val="tx1"/>
                </a:solidFill>
              </a:rPr>
              <a:t>Thuas staighre</a:t>
            </a:r>
          </a:p>
          <a:p>
            <a:pPr algn="l"/>
            <a:r>
              <a:rPr lang="en-IE" sz="2200" b="1" dirty="0" smtClean="0">
                <a:solidFill>
                  <a:schemeClr val="tx1"/>
                </a:solidFill>
              </a:rPr>
              <a:t>Thíos staighre</a:t>
            </a:r>
          </a:p>
          <a:p>
            <a:pPr algn="l"/>
            <a:endParaRPr lang="en-IE" sz="2200" b="1" dirty="0" smtClean="0">
              <a:solidFill>
                <a:schemeClr val="tx1"/>
              </a:solidFill>
            </a:endParaRPr>
          </a:p>
          <a:p>
            <a:pPr algn="l"/>
            <a:r>
              <a:rPr lang="en-IE" sz="2200" b="1" dirty="0" smtClean="0">
                <a:solidFill>
                  <a:schemeClr val="tx1"/>
                </a:solidFill>
              </a:rPr>
              <a:t>Suas an staighre</a:t>
            </a:r>
          </a:p>
          <a:p>
            <a:pPr algn="l"/>
            <a:r>
              <a:rPr lang="en-IE" sz="2200" b="1" dirty="0" smtClean="0">
                <a:solidFill>
                  <a:schemeClr val="tx1"/>
                </a:solidFill>
              </a:rPr>
              <a:t>Síos an staighre</a:t>
            </a:r>
          </a:p>
          <a:p>
            <a:pPr algn="l"/>
            <a:endParaRPr lang="en-IE" sz="2200" b="1" dirty="0" smtClean="0">
              <a:solidFill>
                <a:schemeClr val="tx1"/>
              </a:solidFill>
            </a:endParaRPr>
          </a:p>
          <a:p>
            <a:pPr algn="l"/>
            <a:r>
              <a:rPr lang="en-IE" sz="2200" b="1" dirty="0" smtClean="0">
                <a:solidFill>
                  <a:schemeClr val="tx1"/>
                </a:solidFill>
              </a:rPr>
              <a:t>Anuas an staighre</a:t>
            </a:r>
          </a:p>
          <a:p>
            <a:pPr algn="l"/>
            <a:r>
              <a:rPr lang="en-IE" sz="2200" b="1" dirty="0" smtClean="0">
                <a:solidFill>
                  <a:schemeClr val="tx1"/>
                </a:solidFill>
              </a:rPr>
              <a:t>Aníos an staighre</a:t>
            </a: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r>
              <a:rPr lang="en-IE" sz="2200" dirty="0" smtClean="0">
                <a:solidFill>
                  <a:schemeClr val="tx1"/>
                </a:solidFill>
              </a:rPr>
              <a:t>Seo nod chun cabhrú leat:</a:t>
            </a:r>
          </a:p>
          <a:p>
            <a:pPr algn="l"/>
            <a:r>
              <a:rPr lang="en-IE" sz="2200" dirty="0" smtClean="0">
                <a:solidFill>
                  <a:schemeClr val="tx1"/>
                </a:solidFill>
              </a:rPr>
              <a:t>Nuair a thosaíonn an focal le ‘t’ ní bhíonn aon ghluaiseacht i gceist (e.g. thuas).</a:t>
            </a:r>
          </a:p>
          <a:p>
            <a:pPr algn="l"/>
            <a:r>
              <a:rPr lang="en-IE" sz="2200" dirty="0" smtClean="0">
                <a:solidFill>
                  <a:schemeClr val="tx1"/>
                </a:solidFill>
              </a:rPr>
              <a:t>Nuair a thosaíonn an focal le ‘s’ tá an duine </a:t>
            </a:r>
            <a:r>
              <a:rPr lang="en-IE" sz="2200" b="1" u="sng" dirty="0" smtClean="0">
                <a:solidFill>
                  <a:schemeClr val="tx1"/>
                </a:solidFill>
              </a:rPr>
              <a:t>ag dul áit éigin </a:t>
            </a:r>
            <a:r>
              <a:rPr lang="en-IE" sz="2200" dirty="0" smtClean="0">
                <a:solidFill>
                  <a:schemeClr val="tx1"/>
                </a:solidFill>
              </a:rPr>
              <a:t>(e.g. suas).</a:t>
            </a:r>
          </a:p>
          <a:p>
            <a:pPr algn="l"/>
            <a:r>
              <a:rPr lang="en-IE" sz="2200" dirty="0" smtClean="0">
                <a:solidFill>
                  <a:schemeClr val="tx1"/>
                </a:solidFill>
              </a:rPr>
              <a:t>Nuair a thosaíonn an focal le ‘a’ tá an duine </a:t>
            </a:r>
            <a:r>
              <a:rPr lang="en-IE" sz="2200" b="1" u="sng" dirty="0" smtClean="0">
                <a:solidFill>
                  <a:schemeClr val="tx1"/>
                </a:solidFill>
              </a:rPr>
              <a:t>ag teacht ó áit éigin</a:t>
            </a:r>
            <a:r>
              <a:rPr lang="en-IE" sz="2200" dirty="0" smtClean="0">
                <a:solidFill>
                  <a:schemeClr val="tx1"/>
                </a:solidFill>
              </a:rPr>
              <a:t> (e.g. anuas).</a:t>
            </a: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4400" b="1" dirty="0" smtClean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 cabhrú timpeall an tí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lang="en-IE" sz="16000" b="1" dirty="0" smtClean="0">
                <a:latin typeface="+mj-lt"/>
                <a:ea typeface="+mj-ea"/>
                <a:cs typeface="+mj-cs"/>
              </a:rPr>
              <a:t>     	</a:t>
            </a:r>
            <a:r>
              <a:rPr lang="en-IE" sz="16000" b="1" smtClean="0">
                <a:latin typeface="+mj-lt"/>
                <a:ea typeface="+mj-ea"/>
                <a:cs typeface="+mj-cs"/>
              </a:rPr>
              <a:t>     </a:t>
            </a:r>
            <a:r>
              <a:rPr lang="ga-IE" sz="7200" b="1" smtClean="0">
                <a:latin typeface="+mj-lt"/>
                <a:ea typeface="+mj-ea"/>
                <a:cs typeface="+mj-cs"/>
              </a:rPr>
              <a:t>Iarphlé</a:t>
            </a:r>
            <a:r>
              <a:rPr lang="en-IE" sz="7200" b="1" smtClean="0">
                <a:latin typeface="+mj-lt"/>
                <a:ea typeface="+mj-ea"/>
                <a:cs typeface="+mj-cs"/>
              </a:rPr>
              <a:t> 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5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pic>
        <p:nvPicPr>
          <p:cNvPr id="2050" name="Picture 2" descr="C:\Users\Aoife\AppData\Local\Microsoft\Windows\Temporary Internet Files\Content.IE5\SI097AN1\MP90044657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905000"/>
            <a:ext cx="2438400" cy="1882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934</Words>
  <Application>Microsoft Office PowerPoint</Application>
  <PresentationFormat>On-screen Show (4:3)</PresentationFormat>
  <Paragraphs>143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Abair ar shlí eile é...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Cad atá ar eolas agat faoi Chúba? </dc:title>
  <dc:creator>user</dc:creator>
  <cp:lastModifiedBy>Aisling Pink iPod</cp:lastModifiedBy>
  <cp:revision>78</cp:revision>
  <dcterms:created xsi:type="dcterms:W3CDTF">2006-08-16T00:00:00Z</dcterms:created>
  <dcterms:modified xsi:type="dcterms:W3CDTF">2012-09-26T11:52:15Z</dcterms:modified>
</cp:coreProperties>
</file>